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52" r:id="rId2"/>
    <p:sldId id="257" r:id="rId3"/>
    <p:sldId id="458" r:id="rId4"/>
    <p:sldId id="258" r:id="rId5"/>
    <p:sldId id="358" r:id="rId6"/>
    <p:sldId id="266" r:id="rId7"/>
    <p:sldId id="466" r:id="rId8"/>
    <p:sldId id="354" r:id="rId9"/>
    <p:sldId id="472" r:id="rId10"/>
    <p:sldId id="467" r:id="rId11"/>
    <p:sldId id="301" r:id="rId12"/>
    <p:sldId id="477" r:id="rId13"/>
    <p:sldId id="353" r:id="rId14"/>
    <p:sldId id="259" r:id="rId15"/>
    <p:sldId id="306" r:id="rId16"/>
    <p:sldId id="308" r:id="rId17"/>
    <p:sldId id="307" r:id="rId18"/>
    <p:sldId id="262" r:id="rId19"/>
    <p:sldId id="469" r:id="rId20"/>
    <p:sldId id="268" r:id="rId21"/>
    <p:sldId id="263" r:id="rId22"/>
  </p:sldIdLst>
  <p:sldSz cx="9144000" cy="6858000" type="overhead"/>
  <p:notesSz cx="7102475" cy="10234613"/>
  <p:defaultTextStyle>
    <a:defPPr>
      <a:defRPr lang="th-TH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99"/>
    <a:srgbClr val="996633"/>
    <a:srgbClr val="FF9900"/>
    <a:srgbClr val="FFCCCC"/>
    <a:srgbClr val="CCFFCC"/>
    <a:srgbClr val="3366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468" autoAdjust="0"/>
    <p:restoredTop sz="90625" autoAdjust="0"/>
  </p:normalViewPr>
  <p:slideViewPr>
    <p:cSldViewPr snapToGrid="0">
      <p:cViewPr>
        <p:scale>
          <a:sx n="80" d="100"/>
          <a:sy n="80" d="100"/>
        </p:scale>
        <p:origin x="444" y="-186"/>
      </p:cViewPr>
      <p:guideLst>
        <p:guide orient="horz" pos="215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fld id="{8073C81E-8BAA-4470-8B7B-191560561D9B}" type="slidenum">
              <a:rPr lang="en-US"/>
              <a:pPr>
                <a:defRPr/>
              </a:pPr>
              <a:t>‹#›</a:t>
            </a:fld>
            <a:endParaRPr lang="ja-JP" altLang="th-TH"/>
          </a:p>
        </p:txBody>
      </p:sp>
    </p:spTree>
    <p:extLst>
      <p:ext uri="{BB962C8B-B14F-4D97-AF65-F5344CB8AC3E}">
        <p14:creationId xmlns:p14="http://schemas.microsoft.com/office/powerpoint/2010/main" val="426415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150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ja-JP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ja-JP" noProof="0" smtClean="0"/>
              <a:t>ระดับที่สอง</a:t>
            </a:r>
          </a:p>
          <a:p>
            <a:pPr lvl="2"/>
            <a:r>
              <a:rPr lang="th-TH" altLang="ja-JP" noProof="0" smtClean="0"/>
              <a:t>ระดับที่สาม</a:t>
            </a:r>
          </a:p>
          <a:p>
            <a:pPr lvl="3"/>
            <a:r>
              <a:rPr lang="th-TH" altLang="ja-JP" noProof="0" smtClean="0"/>
              <a:t>ระดับที่สี่</a:t>
            </a:r>
          </a:p>
          <a:p>
            <a:pPr lvl="4"/>
            <a:r>
              <a:rPr lang="th-TH" altLang="ja-JP" noProof="0" smtClean="0"/>
              <a:t>ระดับที่ห้า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Angsana New" pitchFamily="18" charset="-34"/>
              </a:defRPr>
            </a:lvl1pPr>
          </a:lstStyle>
          <a:p>
            <a:pPr>
              <a:defRPr/>
            </a:pPr>
            <a:fld id="{F8AF7BCF-B8D4-4CB9-9D35-FCD3AE718A4F}" type="slidenum">
              <a:rPr lang="en-US"/>
              <a:pPr>
                <a:defRPr/>
              </a:pPr>
              <a:t>‹#›</a:t>
            </a:fld>
            <a:endParaRPr lang="ja-JP" altLang="th-TH"/>
          </a:p>
        </p:txBody>
      </p:sp>
    </p:spTree>
    <p:extLst>
      <p:ext uri="{BB962C8B-B14F-4D97-AF65-F5344CB8AC3E}">
        <p14:creationId xmlns:p14="http://schemas.microsoft.com/office/powerpoint/2010/main" val="47021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730814-7915-4C67-8A71-7AEA66262E4C}" type="slidenum">
              <a:rPr lang="en-US" smtClean="0"/>
              <a:pPr/>
              <a:t>1</a:t>
            </a:fld>
            <a:endParaRPr lang="ja-JP" altLang="th-TH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959014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130A2-D105-496F-BAA7-67506240BE56}" type="slidenum">
              <a:rPr lang="en-US" smtClean="0"/>
              <a:pPr/>
              <a:t>10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410756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C742D-BC11-4D79-B064-1DD20133E125}" type="slidenum">
              <a:rPr lang="en-US" smtClean="0"/>
              <a:pPr/>
              <a:t>11</a:t>
            </a:fld>
            <a:endParaRPr lang="ja-JP" altLang="th-TH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67419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88645C-FB73-425F-8C78-270716EAED09}" type="slidenum">
              <a:rPr lang="en-US" smtClean="0"/>
              <a:pPr/>
              <a:t>12</a:t>
            </a:fld>
            <a:endParaRPr lang="ja-JP" altLang="th-TH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711168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1A03A1-06BF-4CDE-AFF0-35100B84D258}" type="slidenum">
              <a:rPr lang="en-US" smtClean="0"/>
              <a:pPr/>
              <a:t>13</a:t>
            </a:fld>
            <a:endParaRPr lang="ja-JP" altLang="th-TH" smtClean="0"/>
          </a:p>
        </p:txBody>
      </p:sp>
    </p:spTree>
    <p:extLst>
      <p:ext uri="{BB962C8B-B14F-4D97-AF65-F5344CB8AC3E}">
        <p14:creationId xmlns:p14="http://schemas.microsoft.com/office/powerpoint/2010/main" val="3414971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6D614-2728-49B0-BBDF-A97A2D31E1C4}" type="slidenum">
              <a:rPr lang="en-US" smtClean="0"/>
              <a:pPr/>
              <a:t>14</a:t>
            </a:fld>
            <a:endParaRPr lang="ja-JP" altLang="th-TH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1545799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780E5-D3A9-4F1E-874D-8269E0B4B641}" type="slidenum">
              <a:rPr lang="en-US" smtClean="0"/>
              <a:pPr/>
              <a:t>15</a:t>
            </a:fld>
            <a:endParaRPr lang="ja-JP" altLang="th-TH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900619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E6971-262C-4000-81ED-2511AA0D5107}" type="slidenum">
              <a:rPr lang="en-US" smtClean="0"/>
              <a:pPr/>
              <a:t>16</a:t>
            </a:fld>
            <a:endParaRPr lang="ja-JP" altLang="th-TH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21352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E29D6A-91CC-48B8-BB9D-1C688C7B1625}" type="slidenum">
              <a:rPr lang="en-US" smtClean="0"/>
              <a:pPr/>
              <a:t>17</a:t>
            </a:fld>
            <a:endParaRPr lang="ja-JP" altLang="th-TH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083248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1403F-31E3-4288-AA74-9AE6F71A730C}" type="slidenum">
              <a:rPr lang="en-US" smtClean="0"/>
              <a:pPr/>
              <a:t>18</a:t>
            </a:fld>
            <a:endParaRPr lang="ja-JP" altLang="th-TH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4078953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CCF065-CAC0-4559-B0BC-277E2464EFE5}" type="slidenum">
              <a:rPr lang="en-US" smtClean="0"/>
              <a:pPr/>
              <a:t>19</a:t>
            </a:fld>
            <a:endParaRPr lang="ja-JP" altLang="th-TH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536507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B1D68-C46A-4E1E-8A20-83EEC9B98E69}" type="slidenum">
              <a:rPr lang="en-US" smtClean="0"/>
              <a:pPr/>
              <a:t>2</a:t>
            </a:fld>
            <a:endParaRPr lang="ja-JP" altLang="th-TH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321438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D9D000-5C68-417C-9523-11C148EAB3C1}" type="slidenum">
              <a:rPr lang="en-US" smtClean="0"/>
              <a:pPr/>
              <a:t>20</a:t>
            </a:fld>
            <a:endParaRPr lang="ja-JP" altLang="th-TH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989260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D420A-7038-4C5E-A663-28AFA0EFF137}" type="slidenum">
              <a:rPr lang="en-US" smtClean="0"/>
              <a:pPr/>
              <a:t>21</a:t>
            </a:fld>
            <a:endParaRPr lang="ja-JP" altLang="th-TH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97414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5AC5B-060E-424D-BAAE-76DFA5BB62BE}" type="slidenum">
              <a:rPr lang="en-US" smtClean="0"/>
              <a:pPr/>
              <a:t>3</a:t>
            </a:fld>
            <a:endParaRPr lang="ja-JP" altLang="th-TH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51447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B13CEB-C705-4EC1-ACB4-3B4BA1509400}" type="slidenum">
              <a:rPr lang="en-US" smtClean="0"/>
              <a:pPr/>
              <a:t>4</a:t>
            </a:fld>
            <a:endParaRPr lang="ja-JP" altLang="th-TH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062807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8931B-6396-4274-BA19-B99B56097FB4}" type="slidenum">
              <a:rPr lang="en-US" smtClean="0"/>
              <a:pPr/>
              <a:t>5</a:t>
            </a:fld>
            <a:endParaRPr lang="ja-JP" altLang="th-TH" smtClean="0"/>
          </a:p>
        </p:txBody>
      </p:sp>
    </p:spTree>
    <p:extLst>
      <p:ext uri="{BB962C8B-B14F-4D97-AF65-F5344CB8AC3E}">
        <p14:creationId xmlns:p14="http://schemas.microsoft.com/office/powerpoint/2010/main" val="1757331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094BA-E5DF-4424-B04F-03849894228F}" type="slidenum">
              <a:rPr lang="en-US" smtClean="0"/>
              <a:pPr/>
              <a:t>6</a:t>
            </a:fld>
            <a:endParaRPr lang="ja-JP" altLang="th-TH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371787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101C26-CC40-401E-8A8D-CB8BFF10118F}" type="slidenum">
              <a:rPr lang="en-US" smtClean="0"/>
              <a:pPr/>
              <a:t>7</a:t>
            </a:fld>
            <a:endParaRPr lang="ja-JP" altLang="th-TH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213366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719858-A17E-4847-A180-86DCC42D5DD4}" type="slidenum">
              <a:rPr lang="en-US" smtClean="0"/>
              <a:pPr/>
              <a:t>8</a:t>
            </a:fld>
            <a:endParaRPr lang="ja-JP" altLang="th-TH" smtClean="0"/>
          </a:p>
        </p:txBody>
      </p:sp>
    </p:spTree>
    <p:extLst>
      <p:ext uri="{BB962C8B-B14F-4D97-AF65-F5344CB8AC3E}">
        <p14:creationId xmlns:p14="http://schemas.microsoft.com/office/powerpoint/2010/main" val="2468349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33390-AFE0-461F-B533-E96530F1AF7D}" type="slidenum">
              <a:rPr lang="en-US" smtClean="0"/>
              <a:pPr/>
              <a:t>9</a:t>
            </a:fld>
            <a:endParaRPr lang="ja-JP" altLang="th-TH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78217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1BEBA-E764-4713-8E36-67E8FE5D814F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48AC5-3282-4523-AAA5-BF79940F74BD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4366E-3554-48E7-8917-2825DC60BADE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09A35-101C-4F1F-9592-921CF745C825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C69F-3334-4810-8E42-E749F2E9C9B5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06D9-D34E-41FB-9D3F-347E0BE77737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59170-8D07-4C09-AF5F-F9FC20121FC7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C33FC-65A4-4A92-BDDD-C064D4B4074A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2984C-0A38-4D66-9E0F-7B08DA7475E0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1DFF3-BEF7-4060-BFD3-9539AB61F29F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D3B03-F774-43D2-AB55-950153624889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D6EC9-0B09-4C01-B611-6FA618AC244E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ja-JP" alt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DF35616B-5B93-4024-9E8A-FDB756188D83}" type="slidenum">
              <a:rPr lang="en-US"/>
              <a:pPr>
                <a:defRPr/>
              </a:pPr>
              <a:t>‹#›</a:t>
            </a:fld>
            <a:endParaRPr lang="ja-JP" altLang="th-TH"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4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5.wmf"/><Relationship Id="rId10" Type="http://schemas.openxmlformats.org/officeDocument/2006/relationships/image" Target="../media/image3.png"/><Relationship Id="rId4" Type="http://schemas.openxmlformats.org/officeDocument/2006/relationships/image" Target="../media/image6.jpe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5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41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6.wmf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35.wmf"/><Relationship Id="rId15" Type="http://schemas.openxmlformats.org/officeDocument/2006/relationships/oleObject" Target="../embeddings/oleObject36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7.wmf"/><Relationship Id="rId14" Type="http://schemas.openxmlformats.org/officeDocument/2006/relationships/image" Target="../media/image3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3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11" Type="http://schemas.openxmlformats.org/officeDocument/2006/relationships/image" Target="../media/image49.png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7.wmf"/><Relationship Id="rId4" Type="http://schemas.openxmlformats.org/officeDocument/2006/relationships/image" Target="../media/image48.jpeg"/><Relationship Id="rId9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4.jpeg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zhealth.com/health/d/file/Polytechnic/Electric/2007-09-10/642c7944a79a934217c995a7606b28d9.jpg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pearsoned-ema.com/jpeg/large/9780132038126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images.pearsoned-ema.com/jpeg/large/9780132038089.jpg" TargetMode="External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ChangeArrowheads="1"/>
          </p:cNvSpPr>
          <p:nvPr/>
        </p:nvSpPr>
        <p:spPr bwMode="auto">
          <a:xfrm>
            <a:off x="312738" y="319088"/>
            <a:ext cx="5754687" cy="7747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Text Box 3"/>
          <p:cNvSpPr txBox="1">
            <a:spLocks noChangeArrowheads="1"/>
          </p:cNvSpPr>
          <p:nvPr/>
        </p:nvSpPr>
        <p:spPr bwMode="auto">
          <a:xfrm>
            <a:off x="395288" y="450850"/>
            <a:ext cx="565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ngsana New" pitchFamily="18" charset="-34"/>
              </a:rPr>
              <a:t>2103-213  Engineering Mechanics I</a:t>
            </a:r>
          </a:p>
        </p:txBody>
      </p:sp>
      <p:pic>
        <p:nvPicPr>
          <p:cNvPr id="1035" name="Picture 5" descr="P3-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475" y="1603375"/>
            <a:ext cx="2732088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6"/>
          <p:cNvSpPr>
            <a:spLocks noChangeArrowheads="1"/>
          </p:cNvSpPr>
          <p:nvPr/>
        </p:nvSpPr>
        <p:spPr bwMode="auto">
          <a:xfrm rot="1885669">
            <a:off x="4889500" y="3197225"/>
            <a:ext cx="3694113" cy="196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AutoShape 7"/>
          <p:cNvSpPr>
            <a:spLocks noChangeArrowheads="1"/>
          </p:cNvSpPr>
          <p:nvPr/>
        </p:nvSpPr>
        <p:spPr bwMode="auto">
          <a:xfrm rot="2837773">
            <a:off x="5244306" y="2185195"/>
            <a:ext cx="2473325" cy="2036762"/>
          </a:xfrm>
          <a:prstGeom prst="parallelogram">
            <a:avLst>
              <a:gd name="adj" fmla="val 30359"/>
            </a:avLst>
          </a:prstGeom>
          <a:solidFill>
            <a:srgbClr val="CCFFCC">
              <a:alpha val="6392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AutoShape 8"/>
          <p:cNvSpPr>
            <a:spLocks noChangeArrowheads="1"/>
          </p:cNvSpPr>
          <p:nvPr/>
        </p:nvSpPr>
        <p:spPr bwMode="auto">
          <a:xfrm rot="7073015">
            <a:off x="4062412" y="666751"/>
            <a:ext cx="2600325" cy="3784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5100 w 21600"/>
              <a:gd name="T13" fmla="*/ 0 h 21600"/>
              <a:gd name="T14" fmla="*/ 16500 w 21600"/>
              <a:gd name="T15" fmla="*/ 256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7235" y="1779"/>
                </a:moveTo>
                <a:cubicBezTo>
                  <a:pt x="8370" y="1331"/>
                  <a:pt x="9579" y="1100"/>
                  <a:pt x="10800" y="1101"/>
                </a:cubicBezTo>
                <a:cubicBezTo>
                  <a:pt x="12020" y="1101"/>
                  <a:pt x="13229" y="1331"/>
                  <a:pt x="14364" y="1779"/>
                </a:cubicBezTo>
                <a:lnTo>
                  <a:pt x="14769" y="755"/>
                </a:lnTo>
                <a:cubicBezTo>
                  <a:pt x="13505" y="256"/>
                  <a:pt x="12158" y="-1"/>
                  <a:pt x="10799" y="0"/>
                </a:cubicBezTo>
                <a:cubicBezTo>
                  <a:pt x="9441" y="0"/>
                  <a:pt x="8094" y="256"/>
                  <a:pt x="6830" y="755"/>
                </a:cubicBezTo>
                <a:close/>
              </a:path>
            </a:pathLst>
          </a:custGeom>
          <a:solidFill>
            <a:schemeClr val="bg1">
              <a:alpha val="59999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Oval 9"/>
          <p:cNvSpPr>
            <a:spLocks noChangeArrowheads="1"/>
          </p:cNvSpPr>
          <p:nvPr/>
        </p:nvSpPr>
        <p:spPr bwMode="auto">
          <a:xfrm>
            <a:off x="6872288" y="3322638"/>
            <a:ext cx="139700" cy="1508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10"/>
          <p:cNvSpPr txBox="1">
            <a:spLocks noChangeArrowheads="1"/>
          </p:cNvSpPr>
          <p:nvPr/>
        </p:nvSpPr>
        <p:spPr bwMode="auto">
          <a:xfrm>
            <a:off x="7007225" y="3200400"/>
            <a:ext cx="31908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solidFill>
                  <a:srgbClr val="336699"/>
                </a:solidFill>
                <a:ea typeface="MS PGothic" pitchFamily="34" charset="-128"/>
                <a:cs typeface="Arial" charset="0"/>
              </a:rPr>
              <a:t>C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6699250" y="2692400"/>
          <a:ext cx="236538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2692400"/>
                        <a:ext cx="236538" cy="26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7505700" y="3983038"/>
          <a:ext cx="2270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139680" imgH="177480" progId="Equation.DSMT4">
                  <p:embed/>
                </p:oleObj>
              </mc:Choice>
              <mc:Fallback>
                <p:oleObj name="Equation" r:id="rId7" imgW="13968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5700" y="3983038"/>
                        <a:ext cx="2270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ext Box 13"/>
          <p:cNvSpPr txBox="1">
            <a:spLocks noChangeArrowheads="1"/>
          </p:cNvSpPr>
          <p:nvPr/>
        </p:nvSpPr>
        <p:spPr bwMode="auto">
          <a:xfrm>
            <a:off x="6215063" y="2638425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 b="0" i="1">
                <a:solidFill>
                  <a:schemeClr val="tx2"/>
                </a:solidFill>
                <a:ea typeface="MS PGothic" pitchFamily="34" charset="-128"/>
              </a:rPr>
              <a:t>O</a:t>
            </a:r>
          </a:p>
        </p:txBody>
      </p:sp>
      <p:sp>
        <p:nvSpPr>
          <p:cNvPr id="1042" name="Line 14"/>
          <p:cNvSpPr>
            <a:spLocks noChangeShapeType="1"/>
          </p:cNvSpPr>
          <p:nvPr/>
        </p:nvSpPr>
        <p:spPr bwMode="auto">
          <a:xfrm>
            <a:off x="6294438" y="3019425"/>
            <a:ext cx="762000" cy="5238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3" name="Oval 15"/>
          <p:cNvSpPr>
            <a:spLocks noChangeArrowheads="1"/>
          </p:cNvSpPr>
          <p:nvPr/>
        </p:nvSpPr>
        <p:spPr bwMode="auto">
          <a:xfrm>
            <a:off x="6281738" y="2986088"/>
            <a:ext cx="76200" cy="76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1600" b="0">
              <a:solidFill>
                <a:schemeClr val="tx2"/>
              </a:solidFill>
              <a:latin typeface="Arial" charset="0"/>
              <a:ea typeface="MS PGothic" pitchFamily="34" charset="-128"/>
              <a:cs typeface="Arial" charset="0"/>
            </a:endParaRPr>
          </a:p>
        </p:txBody>
      </p:sp>
      <p:graphicFrame>
        <p:nvGraphicFramePr>
          <p:cNvPr id="1028" name="Object 16"/>
          <p:cNvGraphicFramePr>
            <a:graphicFrameLocks noChangeAspect="1"/>
          </p:cNvGraphicFramePr>
          <p:nvPr/>
        </p:nvGraphicFramePr>
        <p:xfrm>
          <a:off x="8077200" y="4179888"/>
          <a:ext cx="4524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Image" r:id="rId9" imgW="1257143" imgH="977778" progId="Photoshop.Image.9">
                  <p:embed/>
                </p:oleObj>
              </mc:Choice>
              <mc:Fallback>
                <p:oleObj name="Image" r:id="rId9" imgW="1257143" imgH="977778" progId="Photoshop.Image.9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179888"/>
                        <a:ext cx="45243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7"/>
          <p:cNvGraphicFramePr>
            <a:graphicFrameLocks noChangeAspect="1"/>
          </p:cNvGraphicFramePr>
          <p:nvPr/>
        </p:nvGraphicFramePr>
        <p:xfrm>
          <a:off x="5989638" y="4210050"/>
          <a:ext cx="4524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" r:id="rId11" imgW="1257143" imgH="977778" progId="Photoshop.Image.9">
                  <p:embed/>
                </p:oleObj>
              </mc:Choice>
              <mc:Fallback>
                <p:oleObj name="Image" r:id="rId11" imgW="1257143" imgH="977778" progId="Photoshop.Image.9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638" y="4210050"/>
                        <a:ext cx="452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Text Box 18"/>
          <p:cNvSpPr txBox="1">
            <a:spLocks noChangeArrowheads="1"/>
          </p:cNvSpPr>
          <p:nvPr/>
        </p:nvSpPr>
        <p:spPr bwMode="auto">
          <a:xfrm>
            <a:off x="5581650" y="4164013"/>
            <a:ext cx="395288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1600" b="0">
                <a:latin typeface="Arial" charset="0"/>
                <a:ea typeface="MS PGothic" pitchFamily="34" charset="-128"/>
                <a:cs typeface="Arial" charset="0"/>
              </a:rPr>
              <a:t>A  </a:t>
            </a:r>
          </a:p>
        </p:txBody>
      </p:sp>
      <p:sp>
        <p:nvSpPr>
          <p:cNvPr id="1045" name="Text Box 19"/>
          <p:cNvSpPr txBox="1">
            <a:spLocks noChangeArrowheads="1"/>
          </p:cNvSpPr>
          <p:nvPr/>
        </p:nvSpPr>
        <p:spPr bwMode="auto">
          <a:xfrm>
            <a:off x="8507413" y="4103688"/>
            <a:ext cx="395287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1600" b="0">
                <a:latin typeface="Arial" charset="0"/>
                <a:ea typeface="MS PGothic" pitchFamily="34" charset="-128"/>
                <a:cs typeface="Arial" charset="0"/>
              </a:rPr>
              <a:t>B  </a:t>
            </a:r>
          </a:p>
        </p:txBody>
      </p:sp>
      <p:sp>
        <p:nvSpPr>
          <p:cNvPr id="1046" name="Text Box 20"/>
          <p:cNvSpPr txBox="1">
            <a:spLocks noChangeArrowheads="1"/>
          </p:cNvSpPr>
          <p:nvPr/>
        </p:nvSpPr>
        <p:spPr bwMode="auto">
          <a:xfrm>
            <a:off x="4821238" y="2046288"/>
            <a:ext cx="395287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1600" b="0">
                <a:latin typeface="Arial" charset="0"/>
                <a:ea typeface="MS PGothic" pitchFamily="34" charset="-128"/>
                <a:cs typeface="Arial" charset="0"/>
              </a:rPr>
              <a:t>D </a:t>
            </a:r>
          </a:p>
        </p:txBody>
      </p:sp>
      <p:sp>
        <p:nvSpPr>
          <p:cNvPr id="1047" name="Line 21"/>
          <p:cNvSpPr>
            <a:spLocks noChangeShapeType="1"/>
          </p:cNvSpPr>
          <p:nvPr/>
        </p:nvSpPr>
        <p:spPr bwMode="auto">
          <a:xfrm>
            <a:off x="5221288" y="2373313"/>
            <a:ext cx="3108325" cy="1887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Line 22"/>
          <p:cNvSpPr>
            <a:spLocks noChangeShapeType="1"/>
          </p:cNvSpPr>
          <p:nvPr/>
        </p:nvSpPr>
        <p:spPr bwMode="auto">
          <a:xfrm flipV="1">
            <a:off x="6242050" y="4641850"/>
            <a:ext cx="2011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9" name="Text Box 23"/>
          <p:cNvSpPr txBox="1">
            <a:spLocks noChangeArrowheads="1"/>
          </p:cNvSpPr>
          <p:nvPr/>
        </p:nvSpPr>
        <p:spPr bwMode="auto">
          <a:xfrm>
            <a:off x="5275263" y="3011488"/>
            <a:ext cx="319087" cy="336550"/>
          </a:xfrm>
          <a:prstGeom prst="rect">
            <a:avLst/>
          </a:prstGeom>
          <a:noFill/>
          <a:ln w="9525" algn="ctr">
            <a:noFill/>
            <a:prstDash val="dash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0" i="1">
                <a:latin typeface="Arial" charset="0"/>
                <a:ea typeface="MS PGothic" pitchFamily="34" charset="-128"/>
                <a:cs typeface="Arial" charset="0"/>
              </a:rPr>
              <a:t>K</a:t>
            </a:r>
          </a:p>
        </p:txBody>
      </p:sp>
      <p:sp>
        <p:nvSpPr>
          <p:cNvPr id="1050" name="Line 24"/>
          <p:cNvSpPr>
            <a:spLocks noChangeShapeType="1"/>
          </p:cNvSpPr>
          <p:nvPr/>
        </p:nvSpPr>
        <p:spPr bwMode="auto">
          <a:xfrm>
            <a:off x="7158038" y="3132138"/>
            <a:ext cx="1400175" cy="8826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30" name="Object 25"/>
          <p:cNvGraphicFramePr>
            <a:graphicFrameLocks noChangeAspect="1"/>
          </p:cNvGraphicFramePr>
          <p:nvPr/>
        </p:nvGraphicFramePr>
        <p:xfrm>
          <a:off x="7939088" y="3503613"/>
          <a:ext cx="284162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2" imgW="152280" imgH="152280" progId="Equation.DSMT4">
                  <p:embed/>
                </p:oleObj>
              </mc:Choice>
              <mc:Fallback>
                <p:oleObj name="Equation" r:id="rId12" imgW="152280" imgH="1522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088" y="3503613"/>
                        <a:ext cx="284162" cy="285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1" name="Line 26"/>
          <p:cNvSpPr>
            <a:spLocks noChangeShapeType="1"/>
          </p:cNvSpPr>
          <p:nvPr/>
        </p:nvSpPr>
        <p:spPr bwMode="auto">
          <a:xfrm flipV="1">
            <a:off x="6972300" y="3027363"/>
            <a:ext cx="244475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 flipV="1">
            <a:off x="8328025" y="3925888"/>
            <a:ext cx="290513" cy="3968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3" name="Line 28"/>
          <p:cNvSpPr>
            <a:spLocks noChangeShapeType="1"/>
          </p:cNvSpPr>
          <p:nvPr/>
        </p:nvSpPr>
        <p:spPr bwMode="auto">
          <a:xfrm>
            <a:off x="6210300" y="4367213"/>
            <a:ext cx="0" cy="412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" name="Line 29"/>
          <p:cNvSpPr>
            <a:spLocks noChangeShapeType="1"/>
          </p:cNvSpPr>
          <p:nvPr/>
        </p:nvSpPr>
        <p:spPr bwMode="auto">
          <a:xfrm>
            <a:off x="8297863" y="4337050"/>
            <a:ext cx="0" cy="412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31" name="Object 30"/>
          <p:cNvGraphicFramePr>
            <a:graphicFrameLocks noChangeAspect="1"/>
          </p:cNvGraphicFramePr>
          <p:nvPr/>
        </p:nvGraphicFramePr>
        <p:xfrm>
          <a:off x="7051675" y="4435475"/>
          <a:ext cx="2905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4" imgW="139680" imgH="152280" progId="Equation.DSMT4">
                  <p:embed/>
                </p:oleObj>
              </mc:Choice>
              <mc:Fallback>
                <p:oleObj name="Equation" r:id="rId14" imgW="139680" imgH="1522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675" y="4435475"/>
                        <a:ext cx="290513" cy="317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872EB-E912-49FE-A8B3-8340926F64E4}" type="slidenum">
              <a:rPr lang="en-US" smtClean="0"/>
              <a:pPr>
                <a:defRPr/>
              </a:pPr>
              <a:t>10</a:t>
            </a:fld>
            <a:endParaRPr lang="th-TH" smtClean="0"/>
          </a:p>
        </p:txBody>
      </p:sp>
      <p:sp>
        <p:nvSpPr>
          <p:cNvPr id="614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177212" cy="2951162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200" smtClean="0">
                <a:latin typeface="Arial" charset="0"/>
                <a:cs typeface="Arial" charset="0"/>
              </a:rPr>
              <a:t>Vector: magnitude &amp; direction, components</a:t>
            </a:r>
          </a:p>
          <a:p>
            <a:pPr lvl="1">
              <a:buSzPct val="60000"/>
            </a:pPr>
            <a:r>
              <a:rPr lang="en-US" sz="2200" smtClean="0">
                <a:latin typeface="Arial" charset="0"/>
                <a:cs typeface="Arial" charset="0"/>
              </a:rPr>
              <a:t>Scalar multiplication</a:t>
            </a:r>
          </a:p>
          <a:p>
            <a:pPr lvl="1">
              <a:buSzPct val="60000"/>
            </a:pPr>
            <a:r>
              <a:rPr lang="en-US" sz="2200" smtClean="0">
                <a:latin typeface="Arial" charset="0"/>
                <a:cs typeface="Arial" charset="0"/>
              </a:rPr>
              <a:t>Addition, subtraction</a:t>
            </a:r>
            <a:endParaRPr lang="en-US" sz="2200" i="1" smtClean="0">
              <a:latin typeface="Arial" charset="0"/>
              <a:cs typeface="Arial" charset="0"/>
            </a:endParaRPr>
          </a:p>
          <a:p>
            <a:pPr lvl="1">
              <a:buSzPct val="60000"/>
            </a:pPr>
            <a:r>
              <a:rPr lang="en-US" sz="2200" smtClean="0">
                <a:latin typeface="Arial" charset="0"/>
                <a:cs typeface="Arial" charset="0"/>
              </a:rPr>
              <a:t>Dot product</a:t>
            </a:r>
          </a:p>
          <a:p>
            <a:pPr lvl="1">
              <a:buSzPct val="60000"/>
            </a:pPr>
            <a:r>
              <a:rPr lang="en-US" sz="2200" smtClean="0">
                <a:latin typeface="Arial" charset="0"/>
                <a:cs typeface="Arial" charset="0"/>
              </a:rPr>
              <a:t>Cross product</a:t>
            </a:r>
          </a:p>
          <a:p>
            <a:pPr lvl="1">
              <a:buSzPct val="60000"/>
            </a:pPr>
            <a:r>
              <a:rPr lang="en-US" sz="2200" smtClean="0">
                <a:latin typeface="Arial" charset="0"/>
                <a:cs typeface="Arial" charset="0"/>
              </a:rPr>
              <a:t>Mixed triple product</a:t>
            </a:r>
            <a:endParaRPr lang="th-TH" sz="2200" smtClean="0">
              <a:latin typeface="Arial" charset="0"/>
              <a:cs typeface="Arial" charset="0"/>
            </a:endParaRPr>
          </a:p>
        </p:txBody>
      </p:sp>
      <p:sp>
        <p:nvSpPr>
          <p:cNvPr id="6149" name="Rectangle 28"/>
          <p:cNvSpPr>
            <a:spLocks noGrp="1" noChangeArrowheads="1"/>
          </p:cNvSpPr>
          <p:nvPr>
            <p:ph type="title"/>
          </p:nvPr>
        </p:nvSpPr>
        <p:spPr>
          <a:xfrm>
            <a:off x="1165225" y="0"/>
            <a:ext cx="7978775" cy="1143000"/>
          </a:xfrm>
        </p:spPr>
        <p:txBody>
          <a:bodyPr/>
          <a:lstStyle/>
          <a:p>
            <a:r>
              <a:rPr lang="en-US" sz="4000" b="1" smtClean="0">
                <a:latin typeface="Arial" charset="0"/>
                <a:cs typeface="Arial" charset="0"/>
              </a:rPr>
              <a:t>Manipulation</a:t>
            </a:r>
            <a:endParaRPr lang="th-TH" sz="4000" b="1" smtClean="0">
              <a:latin typeface="Arial" charset="0"/>
              <a:cs typeface="Arial" charset="0"/>
            </a:endParaRPr>
          </a:p>
        </p:txBody>
      </p:sp>
      <p:sp>
        <p:nvSpPr>
          <p:cNvPr id="6150" name="Text Box 42"/>
          <p:cNvSpPr txBox="1">
            <a:spLocks noChangeArrowheads="1"/>
          </p:cNvSpPr>
          <p:nvPr/>
        </p:nvSpPr>
        <p:spPr bwMode="auto">
          <a:xfrm>
            <a:off x="7196138" y="0"/>
            <a:ext cx="194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Scalar &amp; Vector</a:t>
            </a:r>
            <a:endParaRPr lang="th-TH" sz="2000">
              <a:latin typeface="Arial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191125" y="2044700"/>
          <a:ext cx="178276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1625400" imgH="2400120" progId="Equation.DSMT4">
                  <p:embed/>
                </p:oleObj>
              </mc:Choice>
              <mc:Fallback>
                <p:oleObj name="Equation" r:id="rId4" imgW="1625400" imgH="240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4430" t="-3000" r="-4430" b="-3000"/>
                      <a:stretch>
                        <a:fillRect/>
                      </a:stretch>
                    </p:blipFill>
                    <p:spPr bwMode="auto">
                      <a:xfrm>
                        <a:off x="5191125" y="2044700"/>
                        <a:ext cx="1782763" cy="25288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53" name="Text Box 45"/>
          <p:cNvSpPr txBox="1">
            <a:spLocks noChangeArrowheads="1"/>
          </p:cNvSpPr>
          <p:nvPr/>
        </p:nvSpPr>
        <p:spPr bwMode="auto">
          <a:xfrm>
            <a:off x="5503863" y="4902200"/>
            <a:ext cx="3128962" cy="11604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r>
              <a:rPr lang="en-US" sz="2200" b="0">
                <a:latin typeface="Arial" charset="0"/>
              </a:rPr>
              <a:t>Mathematical Meanings</a:t>
            </a:r>
          </a:p>
          <a:p>
            <a:r>
              <a:rPr lang="en-US" sz="2200" b="0">
                <a:latin typeface="Arial" charset="0"/>
              </a:rPr>
              <a:t>vs</a:t>
            </a:r>
          </a:p>
          <a:p>
            <a:r>
              <a:rPr lang="en-US" sz="2200" b="0">
                <a:latin typeface="Arial" charset="0"/>
              </a:rPr>
              <a:t>Physical Meanings</a:t>
            </a:r>
            <a:endParaRPr lang="th-TH" sz="2200" b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87" name="Rectangle 87"/>
          <p:cNvSpPr>
            <a:spLocks noChangeArrowheads="1"/>
          </p:cNvSpPr>
          <p:nvPr/>
        </p:nvSpPr>
        <p:spPr bwMode="auto">
          <a:xfrm>
            <a:off x="4060825" y="1735138"/>
            <a:ext cx="5083175" cy="1862137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240" name="Arc 96"/>
          <p:cNvSpPr>
            <a:spLocks/>
          </p:cNvSpPr>
          <p:nvPr/>
        </p:nvSpPr>
        <p:spPr bwMode="auto">
          <a:xfrm flipH="1" flipV="1">
            <a:off x="3552825" y="5424488"/>
            <a:ext cx="509588" cy="258762"/>
          </a:xfrm>
          <a:custGeom>
            <a:avLst/>
            <a:gdLst>
              <a:gd name="T0" fmla="*/ 2147483647 w 26837"/>
              <a:gd name="T1" fmla="*/ 2147483647 h 35721"/>
              <a:gd name="T2" fmla="*/ 2147483647 w 26837"/>
              <a:gd name="T3" fmla="*/ 0 h 35721"/>
              <a:gd name="T4" fmla="*/ 2147483647 w 26837"/>
              <a:gd name="T5" fmla="*/ 2147483647 h 35721"/>
              <a:gd name="T6" fmla="*/ 0 60000 65536"/>
              <a:gd name="T7" fmla="*/ 0 60000 65536"/>
              <a:gd name="T8" fmla="*/ 0 60000 65536"/>
              <a:gd name="T9" fmla="*/ 0 w 26837"/>
              <a:gd name="T10" fmla="*/ 0 h 35721"/>
              <a:gd name="T11" fmla="*/ 26837 w 26837"/>
              <a:gd name="T12" fmla="*/ 35721 h 357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37" h="35721" fill="none" extrusionOk="0">
                <a:moveTo>
                  <a:pt x="26836" y="35076"/>
                </a:moveTo>
                <a:cubicBezTo>
                  <a:pt x="25124" y="35504"/>
                  <a:pt x="23365" y="35720"/>
                  <a:pt x="21600" y="35721"/>
                </a:cubicBezTo>
                <a:cubicBezTo>
                  <a:pt x="9670" y="35721"/>
                  <a:pt x="0" y="26050"/>
                  <a:pt x="0" y="14121"/>
                </a:cubicBezTo>
                <a:cubicBezTo>
                  <a:pt x="-1" y="8935"/>
                  <a:pt x="1865" y="3923"/>
                  <a:pt x="5255" y="0"/>
                </a:cubicBezTo>
              </a:path>
              <a:path w="26837" h="35721" stroke="0" extrusionOk="0">
                <a:moveTo>
                  <a:pt x="26836" y="35076"/>
                </a:moveTo>
                <a:cubicBezTo>
                  <a:pt x="25124" y="35504"/>
                  <a:pt x="23365" y="35720"/>
                  <a:pt x="21600" y="35721"/>
                </a:cubicBezTo>
                <a:cubicBezTo>
                  <a:pt x="9670" y="35721"/>
                  <a:pt x="0" y="26050"/>
                  <a:pt x="0" y="14121"/>
                </a:cubicBezTo>
                <a:cubicBezTo>
                  <a:pt x="-1" y="8935"/>
                  <a:pt x="1865" y="3923"/>
                  <a:pt x="5255" y="0"/>
                </a:cubicBezTo>
                <a:lnTo>
                  <a:pt x="21600" y="14121"/>
                </a:lnTo>
                <a:close/>
              </a:path>
            </a:pathLst>
          </a:custGeom>
          <a:noFill/>
          <a:ln w="9525">
            <a:solidFill>
              <a:srgbClr val="00008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88" name="Rectangle 88"/>
          <p:cNvSpPr>
            <a:spLocks noChangeArrowheads="1"/>
          </p:cNvSpPr>
          <p:nvPr/>
        </p:nvSpPr>
        <p:spPr bwMode="auto">
          <a:xfrm>
            <a:off x="4940300" y="3241675"/>
            <a:ext cx="4203700" cy="3616325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6846" name="Line 46"/>
          <p:cNvSpPr>
            <a:spLocks noChangeShapeType="1"/>
          </p:cNvSpPr>
          <p:nvPr/>
        </p:nvSpPr>
        <p:spPr bwMode="auto">
          <a:xfrm flipV="1">
            <a:off x="5789613" y="5486400"/>
            <a:ext cx="779462" cy="384175"/>
          </a:xfrm>
          <a:prstGeom prst="line">
            <a:avLst/>
          </a:prstGeom>
          <a:noFill/>
          <a:ln w="25400" cap="rnd">
            <a:solidFill>
              <a:srgbClr val="9900FF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"/>
          <p:cNvSpPr>
            <a:spLocks noChangeArrowheads="1"/>
          </p:cNvSpPr>
          <p:nvPr/>
        </p:nvSpPr>
        <p:spPr bwMode="auto">
          <a:xfrm>
            <a:off x="0" y="0"/>
            <a:ext cx="513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i="1"/>
              <a:t>Vector’s  Point of Application </a:t>
            </a:r>
            <a:endParaRPr lang="en-US" i="1">
              <a:cs typeface="Angsana New" pitchFamily="18" charset="-34"/>
            </a:endParaRP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488950" y="881063"/>
            <a:ext cx="455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i="1"/>
              <a:t>Vectors:</a:t>
            </a:r>
            <a:r>
              <a:rPr lang="en-US" sz="2400" b="0"/>
              <a:t>  “</a:t>
            </a:r>
            <a:r>
              <a:rPr lang="en-US" sz="2400" b="0">
                <a:solidFill>
                  <a:schemeClr val="accent2"/>
                </a:solidFill>
              </a:rPr>
              <a:t>Magnitude</a:t>
            </a:r>
            <a:r>
              <a:rPr lang="en-US" sz="2400" b="0"/>
              <a:t>”, “</a:t>
            </a:r>
            <a:r>
              <a:rPr lang="en-US" sz="2400" b="0">
                <a:solidFill>
                  <a:schemeClr val="accent2"/>
                </a:solidFill>
              </a:rPr>
              <a:t>Direction</a:t>
            </a:r>
            <a:r>
              <a:rPr lang="en-US" sz="2400" b="0"/>
              <a:t>”</a:t>
            </a:r>
            <a:endParaRPr lang="th-TH" altLang="ja-JP" sz="2400" b="0" i="1"/>
          </a:p>
        </p:txBody>
      </p:sp>
      <p:sp>
        <p:nvSpPr>
          <p:cNvPr id="76805" name="Freeform 5"/>
          <p:cNvSpPr>
            <a:spLocks/>
          </p:cNvSpPr>
          <p:nvPr/>
        </p:nvSpPr>
        <p:spPr bwMode="auto">
          <a:xfrm>
            <a:off x="717550" y="5116513"/>
            <a:ext cx="1368425" cy="1036637"/>
          </a:xfrm>
          <a:custGeom>
            <a:avLst/>
            <a:gdLst>
              <a:gd name="T0" fmla="*/ 2147483647 w 1126"/>
              <a:gd name="T1" fmla="*/ 2147483647 h 768"/>
              <a:gd name="T2" fmla="*/ 2147483647 w 1126"/>
              <a:gd name="T3" fmla="*/ 2147483647 h 768"/>
              <a:gd name="T4" fmla="*/ 2147483647 w 1126"/>
              <a:gd name="T5" fmla="*/ 2147483647 h 768"/>
              <a:gd name="T6" fmla="*/ 2147483647 w 1126"/>
              <a:gd name="T7" fmla="*/ 2147483647 h 768"/>
              <a:gd name="T8" fmla="*/ 2147483647 w 1126"/>
              <a:gd name="T9" fmla="*/ 2147483647 h 768"/>
              <a:gd name="T10" fmla="*/ 2147483647 w 1126"/>
              <a:gd name="T11" fmla="*/ 2147483647 h 768"/>
              <a:gd name="T12" fmla="*/ 2147483647 w 1126"/>
              <a:gd name="T13" fmla="*/ 2147483647 h 768"/>
              <a:gd name="T14" fmla="*/ 2147483647 w 112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26"/>
              <a:gd name="T25" fmla="*/ 0 h 768"/>
              <a:gd name="T26" fmla="*/ 1126 w 112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26" h="768">
                <a:moveTo>
                  <a:pt x="22" y="345"/>
                </a:moveTo>
                <a:cubicBezTo>
                  <a:pt x="0" y="384"/>
                  <a:pt x="165" y="323"/>
                  <a:pt x="192" y="379"/>
                </a:cubicBezTo>
                <a:cubicBezTo>
                  <a:pt x="219" y="435"/>
                  <a:pt x="87" y="635"/>
                  <a:pt x="183" y="679"/>
                </a:cubicBezTo>
                <a:cubicBezTo>
                  <a:pt x="183" y="679"/>
                  <a:pt x="173" y="768"/>
                  <a:pt x="767" y="645"/>
                </a:cubicBezTo>
                <a:cubicBezTo>
                  <a:pt x="767" y="645"/>
                  <a:pt x="1126" y="445"/>
                  <a:pt x="1031" y="251"/>
                </a:cubicBezTo>
                <a:cubicBezTo>
                  <a:pt x="667" y="49"/>
                  <a:pt x="729" y="26"/>
                  <a:pt x="729" y="26"/>
                </a:cubicBezTo>
                <a:cubicBezTo>
                  <a:pt x="562" y="0"/>
                  <a:pt x="286" y="126"/>
                  <a:pt x="163" y="143"/>
                </a:cubicBezTo>
                <a:cubicBezTo>
                  <a:pt x="45" y="196"/>
                  <a:pt x="44" y="306"/>
                  <a:pt x="22" y="345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Arc 7"/>
          <p:cNvSpPr>
            <a:spLocks/>
          </p:cNvSpPr>
          <p:nvPr/>
        </p:nvSpPr>
        <p:spPr bwMode="auto">
          <a:xfrm>
            <a:off x="1211263" y="5465763"/>
            <a:ext cx="204787" cy="298450"/>
          </a:xfrm>
          <a:custGeom>
            <a:avLst/>
            <a:gdLst>
              <a:gd name="T0" fmla="*/ 0 w 20097"/>
              <a:gd name="T1" fmla="*/ 0 h 21600"/>
              <a:gd name="T2" fmla="*/ 2147483647 w 20097"/>
              <a:gd name="T3" fmla="*/ 2147483647 h 21600"/>
              <a:gd name="T4" fmla="*/ 0 w 20097"/>
              <a:gd name="T5" fmla="*/ 2147483647 h 21600"/>
              <a:gd name="T6" fmla="*/ 0 60000 65536"/>
              <a:gd name="T7" fmla="*/ 0 60000 65536"/>
              <a:gd name="T8" fmla="*/ 0 60000 65536"/>
              <a:gd name="T9" fmla="*/ 0 w 20097"/>
              <a:gd name="T10" fmla="*/ 0 h 21600"/>
              <a:gd name="T11" fmla="*/ 20097 w 200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97" h="21600" fill="none" extrusionOk="0">
                <a:moveTo>
                  <a:pt x="-1" y="0"/>
                </a:moveTo>
                <a:cubicBezTo>
                  <a:pt x="8873" y="0"/>
                  <a:pt x="16843" y="5426"/>
                  <a:pt x="20096" y="13682"/>
                </a:cubicBezTo>
              </a:path>
              <a:path w="20097" h="21600" stroke="0" extrusionOk="0">
                <a:moveTo>
                  <a:pt x="-1" y="0"/>
                </a:moveTo>
                <a:cubicBezTo>
                  <a:pt x="8873" y="0"/>
                  <a:pt x="16843" y="5426"/>
                  <a:pt x="20096" y="13682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339725" y="569595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i="1">
                <a:solidFill>
                  <a:srgbClr val="0066FF"/>
                </a:solidFill>
              </a:rPr>
              <a:t>F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2622550" y="3797300"/>
            <a:ext cx="2036763" cy="400050"/>
          </a:xfrm>
          <a:prstGeom prst="rect">
            <a:avLst/>
          </a:prstGeom>
          <a:solidFill>
            <a:srgbClr val="FFCC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0066FF"/>
                </a:solidFill>
              </a:rPr>
              <a:t>  </a:t>
            </a:r>
            <a:r>
              <a:rPr lang="en-US" sz="2000" b="0" i="1" u="sng">
                <a:solidFill>
                  <a:srgbClr val="0066FF"/>
                </a:solidFill>
              </a:rPr>
              <a:t>Free</a:t>
            </a:r>
            <a:r>
              <a:rPr lang="en-US" sz="2000" b="0" i="1">
                <a:solidFill>
                  <a:srgbClr val="0066FF"/>
                </a:solidFill>
              </a:rPr>
              <a:t> Vector    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2647950" y="4259263"/>
            <a:ext cx="2168525" cy="338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0"/>
              <a:t>rotating motion, couple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188913" y="4330700"/>
            <a:ext cx="201771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0"/>
              <a:t>E.g.)  Force on</a:t>
            </a:r>
          </a:p>
          <a:p>
            <a:pPr algn="l">
              <a:spcBef>
                <a:spcPct val="50000"/>
              </a:spcBef>
            </a:pPr>
            <a:r>
              <a:rPr lang="en-US" sz="1600" b="0"/>
              <a:t>          non- rigid body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174625" y="3822700"/>
            <a:ext cx="1890713" cy="400050"/>
          </a:xfrm>
          <a:prstGeom prst="rect">
            <a:avLst/>
          </a:prstGeom>
          <a:solidFill>
            <a:srgbClr val="FFCC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1" u="sng">
                <a:solidFill>
                  <a:srgbClr val="0066FF"/>
                </a:solidFill>
              </a:rPr>
              <a:t>Fixed</a:t>
            </a:r>
            <a:r>
              <a:rPr lang="en-US" sz="2000" b="0" i="1">
                <a:solidFill>
                  <a:srgbClr val="0066FF"/>
                </a:solidFill>
              </a:rPr>
              <a:t> Vector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41338" y="1960563"/>
            <a:ext cx="1058862" cy="1143000"/>
            <a:chOff x="1206" y="2784"/>
            <a:chExt cx="666" cy="720"/>
          </a:xfrm>
        </p:grpSpPr>
        <p:sp>
          <p:nvSpPr>
            <p:cNvPr id="7246" name="Rectangle 22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7" name="Rectangle 23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8" name="Line 24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671763" y="1924050"/>
            <a:ext cx="1058862" cy="1143000"/>
            <a:chOff x="1206" y="2784"/>
            <a:chExt cx="666" cy="720"/>
          </a:xfrm>
        </p:grpSpPr>
        <p:sp>
          <p:nvSpPr>
            <p:cNvPr id="7243" name="Rectangle 27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4" name="Rectangle 28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5" name="Line 29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771650" y="2189163"/>
            <a:ext cx="455613" cy="457200"/>
            <a:chOff x="2544" y="3264"/>
            <a:chExt cx="288" cy="288"/>
          </a:xfrm>
        </p:grpSpPr>
        <p:sp>
          <p:nvSpPr>
            <p:cNvPr id="7240" name="Line 32"/>
            <p:cNvSpPr>
              <a:spLocks noChangeShapeType="1"/>
            </p:cNvSpPr>
            <p:nvPr/>
          </p:nvSpPr>
          <p:spPr bwMode="auto">
            <a:xfrm>
              <a:off x="2544" y="3360"/>
              <a:ext cx="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1" name="Line 33"/>
            <p:cNvSpPr>
              <a:spLocks noChangeShapeType="1"/>
            </p:cNvSpPr>
            <p:nvPr/>
          </p:nvSpPr>
          <p:spPr bwMode="auto">
            <a:xfrm>
              <a:off x="2544" y="3456"/>
              <a:ext cx="28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2" name="Line 34"/>
            <p:cNvSpPr>
              <a:spLocks noChangeShapeType="1"/>
            </p:cNvSpPr>
            <p:nvPr/>
          </p:nvSpPr>
          <p:spPr bwMode="auto">
            <a:xfrm flipV="1">
              <a:off x="2640" y="3264"/>
              <a:ext cx="96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30" name="Line 30"/>
          <p:cNvSpPr>
            <a:spLocks noChangeShapeType="1"/>
          </p:cNvSpPr>
          <p:nvPr/>
        </p:nvSpPr>
        <p:spPr bwMode="auto">
          <a:xfrm>
            <a:off x="2301875" y="2670175"/>
            <a:ext cx="5222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6" name="Freeform 36"/>
          <p:cNvSpPr>
            <a:spLocks/>
          </p:cNvSpPr>
          <p:nvPr/>
        </p:nvSpPr>
        <p:spPr bwMode="auto">
          <a:xfrm>
            <a:off x="2976563" y="2517775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rgbClr val="CC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6837" name="Object 37"/>
          <p:cNvGraphicFramePr>
            <a:graphicFrameLocks noChangeAspect="1"/>
          </p:cNvGraphicFramePr>
          <p:nvPr/>
        </p:nvGraphicFramePr>
        <p:xfrm>
          <a:off x="2339975" y="2117725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4" imgW="164880" imgH="203040" progId="Equation.3">
                  <p:embed/>
                </p:oleObj>
              </mc:Choice>
              <mc:Fallback>
                <p:oleObj name="Equation" r:id="rId4" imgW="164880" imgH="2030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117725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184150" y="2112963"/>
            <a:ext cx="522288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5" name="Freeform 35"/>
          <p:cNvSpPr>
            <a:spLocks/>
          </p:cNvSpPr>
          <p:nvPr/>
        </p:nvSpPr>
        <p:spPr bwMode="auto">
          <a:xfrm>
            <a:off x="846138" y="2020888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rgbClr val="CC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6838" name="Object 38"/>
          <p:cNvGraphicFramePr>
            <a:graphicFrameLocks noChangeAspect="1"/>
          </p:cNvGraphicFramePr>
          <p:nvPr/>
        </p:nvGraphicFramePr>
        <p:xfrm>
          <a:off x="233363" y="1512888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6" imgW="164880" imgH="203040" progId="Equation.3">
                  <p:embed/>
                </p:oleObj>
              </mc:Choice>
              <mc:Fallback>
                <p:oleObj name="Equation" r:id="rId6" imgW="164880" imgH="2030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512888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42" name="Text Box 42"/>
          <p:cNvSpPr txBox="1">
            <a:spLocks noChangeArrowheads="1"/>
          </p:cNvSpPr>
          <p:nvPr/>
        </p:nvSpPr>
        <p:spPr bwMode="auto">
          <a:xfrm>
            <a:off x="5218113" y="3762375"/>
            <a:ext cx="2054225" cy="400050"/>
          </a:xfrm>
          <a:prstGeom prst="rect">
            <a:avLst/>
          </a:prstGeom>
          <a:solidFill>
            <a:srgbClr val="FFCCCC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1" u="sng">
                <a:solidFill>
                  <a:srgbClr val="0066FF"/>
                </a:solidFill>
              </a:rPr>
              <a:t>Sliding</a:t>
            </a:r>
            <a:r>
              <a:rPr lang="en-US" sz="2000" b="0" i="1">
                <a:solidFill>
                  <a:srgbClr val="0066FF"/>
                </a:solidFill>
              </a:rPr>
              <a:t> Vector</a:t>
            </a:r>
          </a:p>
        </p:txBody>
      </p:sp>
      <p:sp>
        <p:nvSpPr>
          <p:cNvPr id="76843" name="Freeform 43"/>
          <p:cNvSpPr>
            <a:spLocks/>
          </p:cNvSpPr>
          <p:nvPr/>
        </p:nvSpPr>
        <p:spPr bwMode="auto">
          <a:xfrm>
            <a:off x="5722938" y="5084763"/>
            <a:ext cx="1200150" cy="1008062"/>
          </a:xfrm>
          <a:custGeom>
            <a:avLst/>
            <a:gdLst>
              <a:gd name="T0" fmla="*/ 0 w 431"/>
              <a:gd name="T1" fmla="*/ 2147483647 h 361"/>
              <a:gd name="T2" fmla="*/ 2147483647 w 431"/>
              <a:gd name="T3" fmla="*/ 2147483647 h 361"/>
              <a:gd name="T4" fmla="*/ 2147483647 w 431"/>
              <a:gd name="T5" fmla="*/ 2147483647 h 361"/>
              <a:gd name="T6" fmla="*/ 2147483647 w 431"/>
              <a:gd name="T7" fmla="*/ 2147483647 h 361"/>
              <a:gd name="T8" fmla="*/ 2147483647 w 431"/>
              <a:gd name="T9" fmla="*/ 2147483647 h 361"/>
              <a:gd name="T10" fmla="*/ 2147483647 w 431"/>
              <a:gd name="T11" fmla="*/ 2147483647 h 361"/>
              <a:gd name="T12" fmla="*/ 0 w 431"/>
              <a:gd name="T13" fmla="*/ 2147483647 h 3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1"/>
              <a:gd name="T22" fmla="*/ 0 h 361"/>
              <a:gd name="T23" fmla="*/ 431 w 431"/>
              <a:gd name="T24" fmla="*/ 361 h 36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1" h="361">
                <a:moveTo>
                  <a:pt x="0" y="162"/>
                </a:moveTo>
                <a:cubicBezTo>
                  <a:pt x="0" y="162"/>
                  <a:pt x="3" y="196"/>
                  <a:pt x="63" y="319"/>
                </a:cubicBezTo>
                <a:cubicBezTo>
                  <a:pt x="63" y="319"/>
                  <a:pt x="59" y="361"/>
                  <a:pt x="291" y="303"/>
                </a:cubicBezTo>
                <a:cubicBezTo>
                  <a:pt x="291" y="303"/>
                  <a:pt x="431" y="209"/>
                  <a:pt x="394" y="118"/>
                </a:cubicBezTo>
                <a:cubicBezTo>
                  <a:pt x="252" y="23"/>
                  <a:pt x="276" y="12"/>
                  <a:pt x="276" y="12"/>
                </a:cubicBezTo>
                <a:cubicBezTo>
                  <a:pt x="211" y="0"/>
                  <a:pt x="103" y="59"/>
                  <a:pt x="55" y="67"/>
                </a:cubicBezTo>
                <a:cubicBezTo>
                  <a:pt x="9" y="92"/>
                  <a:pt x="14" y="164"/>
                  <a:pt x="0" y="162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4" name="Line 44"/>
          <p:cNvSpPr>
            <a:spLocks noChangeShapeType="1"/>
          </p:cNvSpPr>
          <p:nvPr/>
        </p:nvSpPr>
        <p:spPr bwMode="auto">
          <a:xfrm flipV="1">
            <a:off x="5575300" y="5764213"/>
            <a:ext cx="423863" cy="203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5" name="Line 45"/>
          <p:cNvSpPr>
            <a:spLocks noChangeShapeType="1"/>
          </p:cNvSpPr>
          <p:nvPr/>
        </p:nvSpPr>
        <p:spPr bwMode="auto">
          <a:xfrm flipV="1">
            <a:off x="6492875" y="5251450"/>
            <a:ext cx="519113" cy="269875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ash"/>
            <a:round/>
            <a:headEnd type="none" w="sm" len="sm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47" name="Text Box 47"/>
          <p:cNvSpPr txBox="1">
            <a:spLocks noChangeArrowheads="1"/>
          </p:cNvSpPr>
          <p:nvPr/>
        </p:nvSpPr>
        <p:spPr bwMode="auto">
          <a:xfrm>
            <a:off x="5349875" y="5561013"/>
            <a:ext cx="457200" cy="338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i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76848" name="Text Box 48"/>
          <p:cNvSpPr txBox="1">
            <a:spLocks noChangeArrowheads="1"/>
          </p:cNvSpPr>
          <p:nvPr/>
        </p:nvSpPr>
        <p:spPr bwMode="auto">
          <a:xfrm>
            <a:off x="7027863" y="4968875"/>
            <a:ext cx="457200" cy="339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i="1">
                <a:solidFill>
                  <a:schemeClr val="accent2"/>
                </a:solidFill>
              </a:rPr>
              <a:t>F</a:t>
            </a:r>
          </a:p>
        </p:txBody>
      </p:sp>
      <p:sp>
        <p:nvSpPr>
          <p:cNvPr id="76849" name="Text Box 49"/>
          <p:cNvSpPr txBox="1">
            <a:spLocks noChangeArrowheads="1"/>
          </p:cNvSpPr>
          <p:nvPr/>
        </p:nvSpPr>
        <p:spPr bwMode="auto">
          <a:xfrm>
            <a:off x="5811838" y="5232400"/>
            <a:ext cx="681037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b="0">
                <a:solidFill>
                  <a:schemeClr val="tx2"/>
                </a:solidFill>
              </a:rPr>
              <a:t>Rigid Body</a:t>
            </a:r>
          </a:p>
        </p:txBody>
      </p:sp>
      <p:sp>
        <p:nvSpPr>
          <p:cNvPr id="76850" name="Text Box 50"/>
          <p:cNvSpPr txBox="1">
            <a:spLocks noChangeArrowheads="1"/>
          </p:cNvSpPr>
          <p:nvPr/>
        </p:nvSpPr>
        <p:spPr bwMode="auto">
          <a:xfrm>
            <a:off x="5395913" y="4270375"/>
            <a:ext cx="16732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0"/>
              <a:t>E.g.)  Force  on </a:t>
            </a:r>
          </a:p>
          <a:p>
            <a:pPr algn="l">
              <a:spcBef>
                <a:spcPct val="50000"/>
              </a:spcBef>
            </a:pPr>
            <a:r>
              <a:rPr lang="en-US" sz="1600" b="0"/>
              <a:t>         rigid-body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4721225" y="2252663"/>
            <a:ext cx="1058863" cy="1143000"/>
            <a:chOff x="1206" y="2784"/>
            <a:chExt cx="666" cy="720"/>
          </a:xfrm>
        </p:grpSpPr>
        <p:sp>
          <p:nvSpPr>
            <p:cNvPr id="7237" name="Rectangle 53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Rectangle 54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Line 55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6445250" y="2230438"/>
            <a:ext cx="1058863" cy="1143000"/>
            <a:chOff x="1206" y="2784"/>
            <a:chExt cx="666" cy="720"/>
          </a:xfrm>
        </p:grpSpPr>
        <p:sp>
          <p:nvSpPr>
            <p:cNvPr id="7234" name="Rectangle 58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Rectangle 59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Line 60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6868" name="Object 68"/>
          <p:cNvGraphicFramePr>
            <a:graphicFrameLocks noChangeAspect="1"/>
          </p:cNvGraphicFramePr>
          <p:nvPr/>
        </p:nvGraphicFramePr>
        <p:xfrm>
          <a:off x="6356350" y="1846263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7" imgW="164880" imgH="203040" progId="Equation.3">
                  <p:embed/>
                </p:oleObj>
              </mc:Choice>
              <mc:Fallback>
                <p:oleObj name="Equation" r:id="rId7" imgW="164880" imgH="20304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1846263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69" name="Object 69"/>
          <p:cNvGraphicFramePr>
            <a:graphicFrameLocks noChangeAspect="1"/>
          </p:cNvGraphicFramePr>
          <p:nvPr/>
        </p:nvGraphicFramePr>
        <p:xfrm>
          <a:off x="4448175" y="1863725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8" imgW="164880" imgH="203040" progId="Equation.3">
                  <p:embed/>
                </p:oleObj>
              </mc:Choice>
              <mc:Fallback>
                <p:oleObj name="Equation" r:id="rId8" imgW="164880" imgH="20304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1863725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5859463" y="2278063"/>
            <a:ext cx="469900" cy="911225"/>
            <a:chOff x="4354" y="1569"/>
            <a:chExt cx="296" cy="574"/>
          </a:xfrm>
        </p:grpSpPr>
        <p:sp>
          <p:nvSpPr>
            <p:cNvPr id="7232" name="Text Box 72"/>
            <p:cNvSpPr txBox="1">
              <a:spLocks noChangeArrowheads="1"/>
            </p:cNvSpPr>
            <p:nvPr/>
          </p:nvSpPr>
          <p:spPr bwMode="auto">
            <a:xfrm>
              <a:off x="4354" y="1701"/>
              <a:ext cx="2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4000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=</a:t>
              </a:r>
            </a:p>
          </p:txBody>
        </p:sp>
        <p:sp>
          <p:nvSpPr>
            <p:cNvPr id="7233" name="Text Box 73"/>
            <p:cNvSpPr txBox="1">
              <a:spLocks noChangeArrowheads="1"/>
            </p:cNvSpPr>
            <p:nvPr/>
          </p:nvSpPr>
          <p:spPr bwMode="auto">
            <a:xfrm>
              <a:off x="4381" y="1569"/>
              <a:ext cx="2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?</a:t>
              </a:r>
            </a:p>
          </p:txBody>
        </p:sp>
      </p:grpSp>
      <p:sp>
        <p:nvSpPr>
          <p:cNvPr id="76875" name="Rectangle 75"/>
          <p:cNvSpPr>
            <a:spLocks noChangeArrowheads="1"/>
          </p:cNvSpPr>
          <p:nvPr/>
        </p:nvSpPr>
        <p:spPr bwMode="auto">
          <a:xfrm>
            <a:off x="5946775" y="6370638"/>
            <a:ext cx="12715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1600" b="0">
                <a:solidFill>
                  <a:srgbClr val="9900FF"/>
                </a:solidFill>
                <a:ea typeface="MS PGothic" pitchFamily="34" charset="-128"/>
                <a:cs typeface="Angsana New" pitchFamily="18" charset="-34"/>
              </a:rPr>
              <a:t>line of action</a:t>
            </a:r>
            <a:endParaRPr lang="ja-JP" altLang="en-US" sz="1600" b="0">
              <a:solidFill>
                <a:srgbClr val="9900FF"/>
              </a:solidFill>
              <a:ea typeface="MS PGothic" pitchFamily="34" charset="-128"/>
              <a:cs typeface="Angsana New" pitchFamily="18" charset="-34"/>
            </a:endParaRPr>
          </a:p>
        </p:txBody>
      </p:sp>
      <p:sp>
        <p:nvSpPr>
          <p:cNvPr id="76878" name="Text Box 78"/>
          <p:cNvSpPr txBox="1">
            <a:spLocks noChangeArrowheads="1"/>
          </p:cNvSpPr>
          <p:nvPr/>
        </p:nvSpPr>
        <p:spPr bwMode="auto">
          <a:xfrm>
            <a:off x="5245100" y="900113"/>
            <a:ext cx="2951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rgbClr val="FF3300"/>
                </a:solidFill>
                <a:cs typeface="Angsana New" pitchFamily="18" charset="-34"/>
              </a:rPr>
              <a:t>“Point of Application”</a:t>
            </a:r>
            <a:endParaRPr lang="th-TH" altLang="ja-JP" sz="2400" b="0" i="1"/>
          </a:p>
        </p:txBody>
      </p:sp>
      <p:sp>
        <p:nvSpPr>
          <p:cNvPr id="76885" name="Text Box 85"/>
          <p:cNvSpPr txBox="1">
            <a:spLocks noChangeArrowheads="1"/>
          </p:cNvSpPr>
          <p:nvPr/>
        </p:nvSpPr>
        <p:spPr bwMode="auto">
          <a:xfrm>
            <a:off x="7766050" y="1812925"/>
            <a:ext cx="1377950" cy="1754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chemeClr val="tx2"/>
                </a:solidFill>
              </a:rPr>
              <a:t>The </a:t>
            </a:r>
            <a:r>
              <a:rPr lang="en-US" sz="1800" b="0" u="sng">
                <a:solidFill>
                  <a:schemeClr val="tx2"/>
                </a:solidFill>
              </a:rPr>
              <a:t>external</a:t>
            </a:r>
            <a:r>
              <a:rPr lang="en-US" sz="1800" b="0">
                <a:solidFill>
                  <a:schemeClr val="tx2"/>
                </a:solidFill>
              </a:rPr>
              <a:t> consequence of these two forces will be the same if ….</a:t>
            </a:r>
          </a:p>
        </p:txBody>
      </p:sp>
      <p:sp>
        <p:nvSpPr>
          <p:cNvPr id="76886" name="Text Box 86"/>
          <p:cNvSpPr txBox="1">
            <a:spLocks noChangeArrowheads="1"/>
          </p:cNvSpPr>
          <p:nvPr/>
        </p:nvSpPr>
        <p:spPr bwMode="auto">
          <a:xfrm>
            <a:off x="7729538" y="3594100"/>
            <a:ext cx="1414462" cy="368300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-"/>
            </a:pPr>
            <a:r>
              <a:rPr lang="en-US" altLang="ja-JP" sz="1800" b="0">
                <a:solidFill>
                  <a:srgbClr val="0000CC"/>
                </a:solidFill>
                <a:ea typeface="MS PGothic" pitchFamily="34" charset="-128"/>
              </a:rPr>
              <a:t> Rigid Body</a:t>
            </a:r>
          </a:p>
        </p:txBody>
      </p:sp>
      <p:sp>
        <p:nvSpPr>
          <p:cNvPr id="76891" name="Arc 91"/>
          <p:cNvSpPr>
            <a:spLocks/>
          </p:cNvSpPr>
          <p:nvPr/>
        </p:nvSpPr>
        <p:spPr bwMode="auto">
          <a:xfrm>
            <a:off x="1439863" y="1808163"/>
            <a:ext cx="236537" cy="354012"/>
          </a:xfrm>
          <a:custGeom>
            <a:avLst/>
            <a:gdLst>
              <a:gd name="T0" fmla="*/ 0 w 21600"/>
              <a:gd name="T1" fmla="*/ 0 h 38529"/>
              <a:gd name="T2" fmla="*/ 2147483647 w 21600"/>
              <a:gd name="T3" fmla="*/ 2147483647 h 38529"/>
              <a:gd name="T4" fmla="*/ 0 w 21600"/>
              <a:gd name="T5" fmla="*/ 2147483647 h 38529"/>
              <a:gd name="T6" fmla="*/ 0 60000 65536"/>
              <a:gd name="T7" fmla="*/ 0 60000 65536"/>
              <a:gd name="T8" fmla="*/ 0 60000 65536"/>
              <a:gd name="T9" fmla="*/ 0 w 21600"/>
              <a:gd name="T10" fmla="*/ 0 h 38529"/>
              <a:gd name="T11" fmla="*/ 21600 w 21600"/>
              <a:gd name="T12" fmla="*/ 38529 h 385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852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196"/>
                  <a:pt x="18585" y="34431"/>
                  <a:pt x="13415" y="38528"/>
                </a:cubicBezTo>
              </a:path>
              <a:path w="21600" h="3852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196"/>
                  <a:pt x="18585" y="34431"/>
                  <a:pt x="13415" y="38528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92" name="Arc 92"/>
          <p:cNvSpPr>
            <a:spLocks/>
          </p:cNvSpPr>
          <p:nvPr/>
        </p:nvSpPr>
        <p:spPr bwMode="auto">
          <a:xfrm rot="1253279">
            <a:off x="3549650" y="2249488"/>
            <a:ext cx="236538" cy="354012"/>
          </a:xfrm>
          <a:custGeom>
            <a:avLst/>
            <a:gdLst>
              <a:gd name="T0" fmla="*/ 0 w 21600"/>
              <a:gd name="T1" fmla="*/ 0 h 38529"/>
              <a:gd name="T2" fmla="*/ 2147483647 w 21600"/>
              <a:gd name="T3" fmla="*/ 2147483647 h 38529"/>
              <a:gd name="T4" fmla="*/ 0 w 21600"/>
              <a:gd name="T5" fmla="*/ 2147483647 h 38529"/>
              <a:gd name="T6" fmla="*/ 0 60000 65536"/>
              <a:gd name="T7" fmla="*/ 0 60000 65536"/>
              <a:gd name="T8" fmla="*/ 0 60000 65536"/>
              <a:gd name="T9" fmla="*/ 0 w 21600"/>
              <a:gd name="T10" fmla="*/ 0 h 38529"/>
              <a:gd name="T11" fmla="*/ 21600 w 21600"/>
              <a:gd name="T12" fmla="*/ 38529 h 385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852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196"/>
                  <a:pt x="18585" y="34431"/>
                  <a:pt x="13415" y="38528"/>
                </a:cubicBezTo>
              </a:path>
              <a:path w="21600" h="3852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196"/>
                  <a:pt x="18585" y="34431"/>
                  <a:pt x="13415" y="38528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prstDash val="sysDot"/>
            <a:round/>
            <a:headEnd type="triangle" w="med" len="med"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94" name="Oval 94"/>
          <p:cNvSpPr>
            <a:spLocks noChangeArrowheads="1"/>
          </p:cNvSpPr>
          <p:nvPr/>
        </p:nvSpPr>
        <p:spPr bwMode="auto">
          <a:xfrm>
            <a:off x="6965950" y="2320925"/>
            <a:ext cx="88900" cy="104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CC99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61" name="Line 61"/>
          <p:cNvSpPr>
            <a:spLocks noChangeShapeType="1"/>
          </p:cNvSpPr>
          <p:nvPr/>
        </p:nvSpPr>
        <p:spPr bwMode="auto">
          <a:xfrm>
            <a:off x="6503988" y="2393950"/>
            <a:ext cx="522287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95" name="Freeform 95"/>
          <p:cNvSpPr>
            <a:spLocks/>
          </p:cNvSpPr>
          <p:nvPr/>
        </p:nvSpPr>
        <p:spPr bwMode="auto">
          <a:xfrm rot="2256474">
            <a:off x="1030288" y="5751513"/>
            <a:ext cx="219075" cy="611187"/>
          </a:xfrm>
          <a:custGeom>
            <a:avLst/>
            <a:gdLst>
              <a:gd name="T0" fmla="*/ 2147483647 w 248"/>
              <a:gd name="T1" fmla="*/ 2147483647 h 510"/>
              <a:gd name="T2" fmla="*/ 2147483647 w 248"/>
              <a:gd name="T3" fmla="*/ 2147483647 h 510"/>
              <a:gd name="T4" fmla="*/ 2147483647 w 248"/>
              <a:gd name="T5" fmla="*/ 2147483647 h 510"/>
              <a:gd name="T6" fmla="*/ 0 w 248"/>
              <a:gd name="T7" fmla="*/ 0 h 510"/>
              <a:gd name="T8" fmla="*/ 0 60000 65536"/>
              <a:gd name="T9" fmla="*/ 0 60000 65536"/>
              <a:gd name="T10" fmla="*/ 0 60000 65536"/>
              <a:gd name="T11" fmla="*/ 0 60000 65536"/>
              <a:gd name="T12" fmla="*/ 0 w 248"/>
              <a:gd name="T13" fmla="*/ 0 h 510"/>
              <a:gd name="T14" fmla="*/ 248 w 248"/>
              <a:gd name="T15" fmla="*/ 510 h 5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8" h="510">
                <a:moveTo>
                  <a:pt x="248" y="510"/>
                </a:moveTo>
                <a:cubicBezTo>
                  <a:pt x="229" y="401"/>
                  <a:pt x="210" y="292"/>
                  <a:pt x="182" y="262"/>
                </a:cubicBezTo>
                <a:cubicBezTo>
                  <a:pt x="154" y="232"/>
                  <a:pt x="110" y="372"/>
                  <a:pt x="80" y="328"/>
                </a:cubicBezTo>
                <a:cubicBezTo>
                  <a:pt x="50" y="284"/>
                  <a:pt x="25" y="142"/>
                  <a:pt x="0" y="0"/>
                </a:cubicBezTo>
              </a:path>
            </a:pathLst>
          </a:custGeom>
          <a:noFill/>
          <a:ln w="12700">
            <a:solidFill>
              <a:srgbClr val="9900FF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76" name="Line 76"/>
          <p:cNvSpPr>
            <a:spLocks noChangeShapeType="1"/>
          </p:cNvSpPr>
          <p:nvPr/>
        </p:nvSpPr>
        <p:spPr bwMode="auto">
          <a:xfrm flipV="1">
            <a:off x="4214813" y="2401888"/>
            <a:ext cx="1620837" cy="6350"/>
          </a:xfrm>
          <a:prstGeom prst="line">
            <a:avLst/>
          </a:prstGeom>
          <a:noFill/>
          <a:ln w="25400">
            <a:solidFill>
              <a:srgbClr val="0066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38" name="AutoShape 94"/>
          <p:cNvSpPr>
            <a:spLocks noChangeArrowheads="1"/>
          </p:cNvSpPr>
          <p:nvPr/>
        </p:nvSpPr>
        <p:spPr bwMode="auto">
          <a:xfrm>
            <a:off x="3389313" y="5151438"/>
            <a:ext cx="520700" cy="876300"/>
          </a:xfrm>
          <a:prstGeom prst="can">
            <a:avLst>
              <a:gd name="adj" fmla="val 4207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090" name="Line 26"/>
          <p:cNvSpPr>
            <a:spLocks noChangeShapeType="1"/>
          </p:cNvSpPr>
          <p:nvPr/>
        </p:nvSpPr>
        <p:spPr bwMode="auto">
          <a:xfrm flipH="1" flipV="1">
            <a:off x="3640138" y="4833938"/>
            <a:ext cx="0" cy="7254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stealth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39" name="Arc 95"/>
          <p:cNvSpPr>
            <a:spLocks/>
          </p:cNvSpPr>
          <p:nvPr/>
        </p:nvSpPr>
        <p:spPr bwMode="auto">
          <a:xfrm flipH="1" flipV="1">
            <a:off x="3221038" y="5449888"/>
            <a:ext cx="473075" cy="282575"/>
          </a:xfrm>
          <a:custGeom>
            <a:avLst/>
            <a:gdLst>
              <a:gd name="T0" fmla="*/ 0 w 24914"/>
              <a:gd name="T1" fmla="*/ 2147483647 h 39158"/>
              <a:gd name="T2" fmla="*/ 2147483647 w 24914"/>
              <a:gd name="T3" fmla="*/ 2147483647 h 39158"/>
              <a:gd name="T4" fmla="*/ 2147483647 w 24914"/>
              <a:gd name="T5" fmla="*/ 2147483647 h 39158"/>
              <a:gd name="T6" fmla="*/ 0 60000 65536"/>
              <a:gd name="T7" fmla="*/ 0 60000 65536"/>
              <a:gd name="T8" fmla="*/ 0 60000 65536"/>
              <a:gd name="T9" fmla="*/ 0 w 24914"/>
              <a:gd name="T10" fmla="*/ 0 h 39158"/>
              <a:gd name="T11" fmla="*/ 24914 w 24914"/>
              <a:gd name="T12" fmla="*/ 39158 h 391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14" h="39158" fill="none" extrusionOk="0">
                <a:moveTo>
                  <a:pt x="-1" y="255"/>
                </a:moveTo>
                <a:cubicBezTo>
                  <a:pt x="1096" y="85"/>
                  <a:pt x="2204" y="-1"/>
                  <a:pt x="3314" y="0"/>
                </a:cubicBezTo>
                <a:cubicBezTo>
                  <a:pt x="15243" y="0"/>
                  <a:pt x="24914" y="9670"/>
                  <a:pt x="24914" y="21600"/>
                </a:cubicBezTo>
                <a:cubicBezTo>
                  <a:pt x="24914" y="28564"/>
                  <a:pt x="21556" y="35101"/>
                  <a:pt x="15894" y="39157"/>
                </a:cubicBezTo>
              </a:path>
              <a:path w="24914" h="39158" stroke="0" extrusionOk="0">
                <a:moveTo>
                  <a:pt x="-1" y="255"/>
                </a:moveTo>
                <a:cubicBezTo>
                  <a:pt x="1096" y="85"/>
                  <a:pt x="2204" y="-1"/>
                  <a:pt x="3314" y="0"/>
                </a:cubicBezTo>
                <a:cubicBezTo>
                  <a:pt x="15243" y="0"/>
                  <a:pt x="24914" y="9670"/>
                  <a:pt x="24914" y="21600"/>
                </a:cubicBezTo>
                <a:cubicBezTo>
                  <a:pt x="24914" y="28564"/>
                  <a:pt x="21556" y="35101"/>
                  <a:pt x="15894" y="39157"/>
                </a:cubicBezTo>
                <a:lnTo>
                  <a:pt x="3314" y="21600"/>
                </a:lnTo>
                <a:close/>
              </a:path>
            </a:pathLst>
          </a:custGeom>
          <a:noFill/>
          <a:ln w="9525">
            <a:solidFill>
              <a:srgbClr val="00008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1" name="Text Box 97"/>
          <p:cNvSpPr txBox="1">
            <a:spLocks noChangeArrowheads="1"/>
          </p:cNvSpPr>
          <p:nvPr/>
        </p:nvSpPr>
        <p:spPr bwMode="auto">
          <a:xfrm>
            <a:off x="2655888" y="6180138"/>
            <a:ext cx="2236787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1400" b="0">
                <a:ea typeface="MS PGothic" pitchFamily="34" charset="-128"/>
                <a:cs typeface="Angsana New" pitchFamily="18" charset="-34"/>
              </a:rPr>
              <a:t>Rotational motion occurs at </a:t>
            </a:r>
            <a:r>
              <a:rPr lang="en-US" altLang="ja-JP" sz="1400">
                <a:solidFill>
                  <a:srgbClr val="336600"/>
                </a:solidFill>
                <a:ea typeface="MS PGothic" pitchFamily="34" charset="-128"/>
                <a:cs typeface="Angsana New" pitchFamily="18" charset="-34"/>
              </a:rPr>
              <a:t>every point </a:t>
            </a:r>
            <a:r>
              <a:rPr lang="en-US" altLang="ja-JP" sz="1400" b="0">
                <a:ea typeface="MS PGothic" pitchFamily="34" charset="-128"/>
                <a:cs typeface="Angsana New" pitchFamily="18" charset="-34"/>
              </a:rPr>
              <a:t>in the object.</a:t>
            </a:r>
            <a:endParaRPr lang="th-TH" sz="1400" b="0">
              <a:ea typeface="MS PGothic" pitchFamily="34" charset="-128"/>
              <a:cs typeface="Angsana New" pitchFamily="18" charset="-34"/>
            </a:endParaRPr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1176338" y="5545138"/>
            <a:ext cx="173037" cy="158750"/>
          </a:xfrm>
          <a:prstGeom prst="ellipse">
            <a:avLst/>
          </a:prstGeom>
          <a:solidFill>
            <a:srgbClr val="9900FF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 flipV="1">
            <a:off x="666750" y="5610225"/>
            <a:ext cx="579438" cy="260350"/>
          </a:xfrm>
          <a:prstGeom prst="line">
            <a:avLst/>
          </a:prstGeom>
          <a:noFill/>
          <a:ln w="25400">
            <a:solidFill>
              <a:srgbClr val="0066FF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5"/>
          <p:cNvSpPr>
            <a:spLocks noChangeArrowheads="1"/>
          </p:cNvSpPr>
          <p:nvPr/>
        </p:nvSpPr>
        <p:spPr bwMode="auto">
          <a:xfrm>
            <a:off x="700088" y="6313488"/>
            <a:ext cx="13858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1600" b="0">
                <a:solidFill>
                  <a:srgbClr val="9900FF"/>
                </a:solidFill>
                <a:ea typeface="MS PGothic" pitchFamily="34" charset="-128"/>
                <a:cs typeface="Angsana New" pitchFamily="18" charset="-34"/>
              </a:rPr>
              <a:t>point of action</a:t>
            </a:r>
            <a:endParaRPr lang="ja-JP" altLang="en-US" sz="1600" b="0">
              <a:solidFill>
                <a:srgbClr val="9900FF"/>
              </a:solidFill>
              <a:ea typeface="MS PGothic" pitchFamily="34" charset="-128"/>
              <a:cs typeface="Angsana New" pitchFamily="18" charset="-34"/>
            </a:endParaRPr>
          </a:p>
        </p:txBody>
      </p:sp>
      <p:sp>
        <p:nvSpPr>
          <p:cNvPr id="74" name="Freeform 95"/>
          <p:cNvSpPr>
            <a:spLocks/>
          </p:cNvSpPr>
          <p:nvPr/>
        </p:nvSpPr>
        <p:spPr bwMode="auto">
          <a:xfrm rot="811633">
            <a:off x="6142038" y="5707063"/>
            <a:ext cx="312737" cy="636587"/>
          </a:xfrm>
          <a:custGeom>
            <a:avLst/>
            <a:gdLst>
              <a:gd name="T0" fmla="*/ 2147483647 w 248"/>
              <a:gd name="T1" fmla="*/ 2147483647 h 510"/>
              <a:gd name="T2" fmla="*/ 2147483647 w 248"/>
              <a:gd name="T3" fmla="*/ 2147483647 h 510"/>
              <a:gd name="T4" fmla="*/ 2147483647 w 248"/>
              <a:gd name="T5" fmla="*/ 2147483647 h 510"/>
              <a:gd name="T6" fmla="*/ 0 w 248"/>
              <a:gd name="T7" fmla="*/ 0 h 510"/>
              <a:gd name="T8" fmla="*/ 0 60000 65536"/>
              <a:gd name="T9" fmla="*/ 0 60000 65536"/>
              <a:gd name="T10" fmla="*/ 0 60000 65536"/>
              <a:gd name="T11" fmla="*/ 0 60000 65536"/>
              <a:gd name="T12" fmla="*/ 0 w 248"/>
              <a:gd name="T13" fmla="*/ 0 h 510"/>
              <a:gd name="T14" fmla="*/ 248 w 248"/>
              <a:gd name="T15" fmla="*/ 510 h 5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8" h="510">
                <a:moveTo>
                  <a:pt x="248" y="510"/>
                </a:moveTo>
                <a:cubicBezTo>
                  <a:pt x="229" y="401"/>
                  <a:pt x="210" y="292"/>
                  <a:pt x="182" y="262"/>
                </a:cubicBezTo>
                <a:cubicBezTo>
                  <a:pt x="154" y="232"/>
                  <a:pt x="110" y="372"/>
                  <a:pt x="80" y="328"/>
                </a:cubicBezTo>
                <a:cubicBezTo>
                  <a:pt x="50" y="284"/>
                  <a:pt x="25" y="142"/>
                  <a:pt x="0" y="0"/>
                </a:cubicBezTo>
              </a:path>
            </a:pathLst>
          </a:custGeom>
          <a:noFill/>
          <a:ln w="12700">
            <a:solidFill>
              <a:srgbClr val="9900FF"/>
            </a:solidFill>
            <a:round/>
            <a:headEnd/>
            <a:tailEnd type="arrow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0" y="3598863"/>
            <a:ext cx="7410450" cy="3259137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3657600" y="4606925"/>
            <a:ext cx="842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0">
                <a:solidFill>
                  <a:schemeClr val="accent2"/>
                </a:solidFill>
              </a:rPr>
              <a:t>rotation </a:t>
            </a:r>
          </a:p>
          <a:p>
            <a:r>
              <a:rPr lang="en-US" sz="1200" b="0">
                <a:solidFill>
                  <a:schemeClr val="accent2"/>
                </a:solidFill>
              </a:rPr>
              <a:t>vector</a:t>
            </a:r>
            <a:endParaRPr lang="th-TH" sz="1200" b="0">
              <a:solidFill>
                <a:schemeClr val="accent2"/>
              </a:solidFill>
            </a:endParaRP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585075" y="4418013"/>
            <a:ext cx="1344613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0">
                <a:solidFill>
                  <a:schemeClr val="accent2"/>
                </a:solidFill>
              </a:rPr>
              <a:t>Principle of </a:t>
            </a:r>
          </a:p>
          <a:p>
            <a:pPr algn="l"/>
            <a:r>
              <a:rPr lang="en-US" sz="1400" b="0">
                <a:solidFill>
                  <a:schemeClr val="accent2"/>
                </a:solidFill>
                <a:cs typeface="Angsana New" pitchFamily="18" charset="-34"/>
              </a:rPr>
              <a:t>Transmissibility</a:t>
            </a:r>
          </a:p>
        </p:txBody>
      </p:sp>
      <p:sp>
        <p:nvSpPr>
          <p:cNvPr id="76893" name="Oval 93"/>
          <p:cNvSpPr>
            <a:spLocks noChangeArrowheads="1"/>
          </p:cNvSpPr>
          <p:nvPr/>
        </p:nvSpPr>
        <p:spPr bwMode="auto">
          <a:xfrm>
            <a:off x="5267325" y="2347913"/>
            <a:ext cx="88900" cy="104775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CC99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" name="Line 26"/>
          <p:cNvSpPr>
            <a:spLocks noChangeShapeType="1"/>
          </p:cNvSpPr>
          <p:nvPr/>
        </p:nvSpPr>
        <p:spPr bwMode="auto">
          <a:xfrm flipH="1" flipV="1">
            <a:off x="3506788" y="4819650"/>
            <a:ext cx="0" cy="7254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stealth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" name="Line 26"/>
          <p:cNvSpPr>
            <a:spLocks noChangeShapeType="1"/>
          </p:cNvSpPr>
          <p:nvPr/>
        </p:nvSpPr>
        <p:spPr bwMode="auto">
          <a:xfrm flipH="1" flipV="1">
            <a:off x="3790950" y="4841875"/>
            <a:ext cx="0" cy="7254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stealth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6856" name="Line 56"/>
          <p:cNvSpPr>
            <a:spLocks noChangeShapeType="1"/>
          </p:cNvSpPr>
          <p:nvPr/>
        </p:nvSpPr>
        <p:spPr bwMode="auto">
          <a:xfrm>
            <a:off x="4421188" y="2405063"/>
            <a:ext cx="522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46125" y="2312988"/>
            <a:ext cx="65087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50" b="0" i="1" dirty="0">
                <a:solidFill>
                  <a:srgbClr val="9900FF"/>
                </a:solidFill>
              </a:rPr>
              <a:t>Internal </a:t>
            </a:r>
          </a:p>
          <a:p>
            <a:pPr algn="l">
              <a:defRPr/>
            </a:pPr>
            <a:r>
              <a:rPr lang="en-US" sz="1050" b="0" i="1" dirty="0">
                <a:solidFill>
                  <a:srgbClr val="9900FF"/>
                </a:solidFill>
              </a:rPr>
              <a:t>Effect – </a:t>
            </a:r>
          </a:p>
          <a:p>
            <a:pPr algn="l">
              <a:defRPr/>
            </a:pPr>
            <a:r>
              <a:rPr lang="en-US" sz="1050" b="0" i="1" dirty="0">
                <a:solidFill>
                  <a:srgbClr val="9900FF"/>
                </a:solidFill>
              </a:rPr>
              <a:t>stress</a:t>
            </a:r>
            <a:endParaRPr lang="th-TH" sz="1050" b="0" i="1" dirty="0">
              <a:solidFill>
                <a:srgbClr val="9900FF"/>
              </a:solidFill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1519238" y="1419225"/>
            <a:ext cx="6461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50" b="0" i="1" dirty="0">
                <a:solidFill>
                  <a:srgbClr val="C00000"/>
                </a:solidFill>
              </a:rPr>
              <a:t>External</a:t>
            </a:r>
          </a:p>
          <a:p>
            <a:pPr algn="l">
              <a:defRPr/>
            </a:pPr>
            <a:r>
              <a:rPr lang="en-US" sz="1050" b="0" i="1" dirty="0">
                <a:solidFill>
                  <a:srgbClr val="C00000"/>
                </a:solidFill>
              </a:rPr>
              <a:t>effect</a:t>
            </a:r>
            <a:endParaRPr lang="th-TH" sz="1050" b="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76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76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24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1240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 tmFilter="0, 0; .2, .5; .8, .5; 1, 0"/>
                                        <p:tgtEl>
                                          <p:spTgt spid="768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5" dur="250" autoRev="1" fill="hold"/>
                                        <p:tgtEl>
                                          <p:spTgt spid="768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 tmFilter="0, 0; .2, .5; .8, .5; 1, 0"/>
                                        <p:tgtEl>
                                          <p:spTgt spid="768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8" dur="250" autoRev="1" fill="hold"/>
                                        <p:tgtEl>
                                          <p:spTgt spid="768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87" grpId="0" animBg="1"/>
      <p:bldP spid="76887" grpId="1" animBg="1"/>
      <p:bldP spid="6240" grpId="0" animBg="1"/>
      <p:bldP spid="76888" grpId="0" animBg="1"/>
      <p:bldP spid="76888" grpId="1" animBg="1"/>
      <p:bldP spid="76846" grpId="0" animBg="1"/>
      <p:bldP spid="76805" grpId="0" animBg="1"/>
      <p:bldP spid="76807" grpId="0" animBg="1"/>
      <p:bldP spid="76808" grpId="0"/>
      <p:bldP spid="76810" grpId="0" animBg="1"/>
      <p:bldP spid="76817" grpId="0"/>
      <p:bldP spid="76818" grpId="0"/>
      <p:bldP spid="76819" grpId="0" animBg="1"/>
      <p:bldP spid="76830" grpId="0" animBg="1"/>
      <p:bldP spid="76836" grpId="0" animBg="1"/>
      <p:bldP spid="76825" grpId="0" animBg="1"/>
      <p:bldP spid="76835" grpId="0" animBg="1"/>
      <p:bldP spid="76842" grpId="0" animBg="1"/>
      <p:bldP spid="76843" grpId="0" animBg="1"/>
      <p:bldP spid="76844" grpId="0" animBg="1"/>
      <p:bldP spid="76844" grpId="1" animBg="1"/>
      <p:bldP spid="76845" grpId="0" animBg="1"/>
      <p:bldP spid="76847" grpId="0"/>
      <p:bldP spid="76847" grpId="1"/>
      <p:bldP spid="76848" grpId="0"/>
      <p:bldP spid="76849" grpId="0"/>
      <p:bldP spid="76850" grpId="0"/>
      <p:bldP spid="76875" grpId="0"/>
      <p:bldP spid="76878" grpId="0"/>
      <p:bldP spid="76885" grpId="0"/>
      <p:bldP spid="76886" grpId="0" animBg="1"/>
      <p:bldP spid="76891" grpId="0" animBg="1"/>
      <p:bldP spid="76892" grpId="0" animBg="1"/>
      <p:bldP spid="76894" grpId="0" animBg="1"/>
      <p:bldP spid="76861" grpId="0" animBg="1"/>
      <p:bldP spid="76895" grpId="0" animBg="1"/>
      <p:bldP spid="76876" grpId="0" animBg="1"/>
      <p:bldP spid="6238" grpId="0" animBg="1"/>
      <p:bldP spid="1240090" grpId="0" animBg="1"/>
      <p:bldP spid="1240090" grpId="1" animBg="1"/>
      <p:bldP spid="6239" grpId="0" animBg="1"/>
      <p:bldP spid="6241" grpId="0"/>
      <p:bldP spid="72" grpId="0" animBg="1"/>
      <p:bldP spid="76806" grpId="0" animBg="1"/>
      <p:bldP spid="73" grpId="0"/>
      <p:bldP spid="74" grpId="0" animBg="1"/>
      <p:bldP spid="77" grpId="0" animBg="1"/>
      <p:bldP spid="78" grpId="0"/>
      <p:bldP spid="79" grpId="0" animBg="1"/>
      <p:bldP spid="76893" grpId="0" animBg="1"/>
      <p:bldP spid="81" grpId="0" animBg="1"/>
      <p:bldP spid="81" grpId="1" animBg="1"/>
      <p:bldP spid="82" grpId="0" animBg="1"/>
      <p:bldP spid="76856" grpId="0" animBg="1"/>
      <p:bldP spid="80" grpId="0"/>
      <p:bldP spid="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The  Principle  of  </a:t>
            </a:r>
            <a:r>
              <a:rPr lang="en-US">
                <a:solidFill>
                  <a:schemeClr val="accent2"/>
                </a:solidFill>
                <a:cs typeface="Angsana New" pitchFamily="18" charset="-34"/>
              </a:rPr>
              <a:t>Transmissibility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546100" y="5268913"/>
            <a:ext cx="8186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“A force may be applied at any point on its given </a:t>
            </a:r>
            <a:r>
              <a:rPr lang="en-US" sz="2400" b="0" u="sng">
                <a:solidFill>
                  <a:schemeClr val="accent2"/>
                </a:solidFill>
                <a:cs typeface="Angsana New" pitchFamily="18" charset="-34"/>
              </a:rPr>
              <a:t>line of action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without altering the </a:t>
            </a:r>
            <a:r>
              <a:rPr lang="en-US" sz="2400" b="0" u="sng">
                <a:solidFill>
                  <a:schemeClr val="accent2"/>
                </a:solidFill>
                <a:cs typeface="Angsana New" pitchFamily="18" charset="-34"/>
              </a:rPr>
              <a:t>resultant effects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</a:t>
            </a:r>
            <a:r>
              <a:rPr lang="en-US" sz="2400" b="0" u="sng">
                <a:solidFill>
                  <a:srgbClr val="FF0000"/>
                </a:solidFill>
                <a:cs typeface="Angsana New" pitchFamily="18" charset="-34"/>
              </a:rPr>
              <a:t>external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to the </a:t>
            </a:r>
            <a:r>
              <a:rPr lang="en-US" sz="2400" b="0" u="sng">
                <a:solidFill>
                  <a:srgbClr val="FF0000"/>
                </a:solidFill>
                <a:cs typeface="Angsana New" pitchFamily="18" charset="-34"/>
              </a:rPr>
              <a:t>rigid body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on which it acts.”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4318000" y="3629025"/>
            <a:ext cx="46736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We can slide the force </a:t>
            </a:r>
            <a:r>
              <a:rPr lang="en-US" sz="2400" b="0" i="1" u="sng">
                <a:cs typeface="Angsana New" pitchFamily="18" charset="-34"/>
              </a:rPr>
              <a:t>along its line of action</a:t>
            </a:r>
            <a:r>
              <a:rPr lang="en-US" sz="2400" b="0">
                <a:cs typeface="Angsana New" pitchFamily="18" charset="-34"/>
              </a:rPr>
              <a:t>.</a:t>
            </a:r>
          </a:p>
          <a:p>
            <a:pPr algn="l"/>
            <a:r>
              <a:rPr lang="en-US" sz="2000" b="0">
                <a:solidFill>
                  <a:schemeClr val="accent2"/>
                </a:solidFill>
                <a:cs typeface="Angsana New" pitchFamily="18" charset="-34"/>
              </a:rPr>
              <a:t>(force can be considered as sliding vector)</a:t>
            </a: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6086475" y="2800350"/>
            <a:ext cx="693738" cy="5318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803275" y="2039938"/>
            <a:ext cx="1058863" cy="1143000"/>
            <a:chOff x="1206" y="2784"/>
            <a:chExt cx="666" cy="720"/>
          </a:xfrm>
        </p:grpSpPr>
        <p:sp>
          <p:nvSpPr>
            <p:cNvPr id="11289" name="Rectangle 10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11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Line 12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4" name="Line 13"/>
          <p:cNvSpPr>
            <a:spLocks noChangeShapeType="1"/>
          </p:cNvSpPr>
          <p:nvPr/>
        </p:nvSpPr>
        <p:spPr bwMode="auto">
          <a:xfrm>
            <a:off x="433388" y="2192338"/>
            <a:ext cx="522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1275" name="Group 14"/>
          <p:cNvGrpSpPr>
            <a:grpSpLocks/>
          </p:cNvGrpSpPr>
          <p:nvPr/>
        </p:nvGrpSpPr>
        <p:grpSpPr bwMode="auto">
          <a:xfrm>
            <a:off x="2527300" y="2017713"/>
            <a:ext cx="1058863" cy="1143000"/>
            <a:chOff x="1206" y="2784"/>
            <a:chExt cx="666" cy="720"/>
          </a:xfrm>
        </p:grpSpPr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16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17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6" name="Line 18"/>
          <p:cNvSpPr>
            <a:spLocks noChangeShapeType="1"/>
          </p:cNvSpPr>
          <p:nvPr/>
        </p:nvSpPr>
        <p:spPr bwMode="auto">
          <a:xfrm>
            <a:off x="2586038" y="2205038"/>
            <a:ext cx="522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Freeform 19"/>
          <p:cNvSpPr>
            <a:spLocks/>
          </p:cNvSpPr>
          <p:nvPr/>
        </p:nvSpPr>
        <p:spPr bwMode="auto">
          <a:xfrm>
            <a:off x="1095375" y="2076450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Freeform 20"/>
          <p:cNvSpPr>
            <a:spLocks/>
          </p:cNvSpPr>
          <p:nvPr/>
        </p:nvSpPr>
        <p:spPr bwMode="auto">
          <a:xfrm>
            <a:off x="3133725" y="2111375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6" name="Object 21"/>
          <p:cNvGraphicFramePr>
            <a:graphicFrameLocks noChangeAspect="1"/>
          </p:cNvGraphicFramePr>
          <p:nvPr/>
        </p:nvGraphicFramePr>
        <p:xfrm>
          <a:off x="2438400" y="1633538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4" imgW="164880" imgH="203040" progId="Equation.3">
                  <p:embed/>
                </p:oleObj>
              </mc:Choice>
              <mc:Fallback>
                <p:oleObj name="Equation" r:id="rId4" imgW="16488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33538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22"/>
          <p:cNvGraphicFramePr>
            <a:graphicFrameLocks noChangeAspect="1"/>
          </p:cNvGraphicFramePr>
          <p:nvPr/>
        </p:nvGraphicFramePr>
        <p:xfrm>
          <a:off x="530225" y="1651000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6" imgW="164880" imgH="203040" progId="Equation.3">
                  <p:embed/>
                </p:oleObj>
              </mc:Choice>
              <mc:Fallback>
                <p:oleObj name="Equation" r:id="rId6" imgW="16488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1651000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9" name="Group 23"/>
          <p:cNvGrpSpPr>
            <a:grpSpLocks/>
          </p:cNvGrpSpPr>
          <p:nvPr/>
        </p:nvGrpSpPr>
        <p:grpSpPr bwMode="auto">
          <a:xfrm>
            <a:off x="1941513" y="2065338"/>
            <a:ext cx="469900" cy="911225"/>
            <a:chOff x="4354" y="1569"/>
            <a:chExt cx="296" cy="574"/>
          </a:xfrm>
        </p:grpSpPr>
        <p:sp>
          <p:nvSpPr>
            <p:cNvPr id="11284" name="Text Box 24"/>
            <p:cNvSpPr txBox="1">
              <a:spLocks noChangeArrowheads="1"/>
            </p:cNvSpPr>
            <p:nvPr/>
          </p:nvSpPr>
          <p:spPr bwMode="auto">
            <a:xfrm>
              <a:off x="4354" y="1701"/>
              <a:ext cx="2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4000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=</a:t>
              </a:r>
            </a:p>
          </p:txBody>
        </p:sp>
        <p:sp>
          <p:nvSpPr>
            <p:cNvPr id="11285" name="Text Box 25"/>
            <p:cNvSpPr txBox="1">
              <a:spLocks noChangeArrowheads="1"/>
            </p:cNvSpPr>
            <p:nvPr/>
          </p:nvSpPr>
          <p:spPr bwMode="auto">
            <a:xfrm>
              <a:off x="4381" y="1569"/>
              <a:ext cx="2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?</a:t>
              </a:r>
            </a:p>
          </p:txBody>
        </p:sp>
      </p:grpSp>
      <p:sp>
        <p:nvSpPr>
          <p:cNvPr id="11280" name="Line 26"/>
          <p:cNvSpPr>
            <a:spLocks noChangeShapeType="1"/>
          </p:cNvSpPr>
          <p:nvPr/>
        </p:nvSpPr>
        <p:spPr bwMode="auto">
          <a:xfrm flipV="1">
            <a:off x="311150" y="2182813"/>
            <a:ext cx="1550988" cy="6350"/>
          </a:xfrm>
          <a:prstGeom prst="line">
            <a:avLst/>
          </a:prstGeom>
          <a:noFill/>
          <a:ln w="2540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Text Box 27"/>
          <p:cNvSpPr txBox="1">
            <a:spLocks noChangeArrowheads="1"/>
          </p:cNvSpPr>
          <p:nvPr/>
        </p:nvSpPr>
        <p:spPr bwMode="auto">
          <a:xfrm>
            <a:off x="677863" y="3535363"/>
            <a:ext cx="2824162" cy="115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The two force can be considered equivalent if </a:t>
            </a:r>
          </a:p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……</a:t>
            </a:r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3911600" y="1720850"/>
            <a:ext cx="5016500" cy="8302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  If we concerns only about</a:t>
            </a:r>
            <a:r>
              <a:rPr lang="en-US" sz="2400" b="0">
                <a:ea typeface="MS PGothic" pitchFamily="34" charset="-128"/>
                <a:cs typeface="Angsana New" pitchFamily="18" charset="-34"/>
              </a:rPr>
              <a:t> the </a:t>
            </a:r>
            <a:r>
              <a:rPr lang="en-US" sz="2400" b="0" i="1">
                <a:solidFill>
                  <a:schemeClr val="accent2"/>
                </a:solidFill>
                <a:ea typeface="MS PGothic" pitchFamily="34" charset="-128"/>
                <a:cs typeface="Angsana New" pitchFamily="18" charset="-34"/>
              </a:rPr>
              <a:t>external resultant effects </a:t>
            </a:r>
            <a:r>
              <a:rPr lang="en-US" sz="2400" b="0">
                <a:ea typeface="MS PGothic" pitchFamily="34" charset="-128"/>
                <a:cs typeface="Angsana New" pitchFamily="18" charset="-34"/>
              </a:rPr>
              <a:t>on </a:t>
            </a:r>
            <a:r>
              <a:rPr lang="en-US" sz="2400" b="0">
                <a:solidFill>
                  <a:srgbClr val="FF0000"/>
                </a:solidFill>
                <a:ea typeface="MS PGothic" pitchFamily="34" charset="-128"/>
                <a:cs typeface="Angsana New" pitchFamily="18" charset="-34"/>
              </a:rPr>
              <a:t>rigid body.</a:t>
            </a:r>
            <a:endParaRPr lang="en-US" sz="2400" b="0">
              <a:solidFill>
                <a:srgbClr val="FF0000"/>
              </a:solidFill>
              <a:cs typeface="Angsana New" pitchFamily="18" charset="-34"/>
            </a:endParaRPr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 flipV="1">
            <a:off x="531813" y="5116513"/>
            <a:ext cx="826452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/>
      <p:bldP spid="86023" grpId="0"/>
      <p:bldP spid="86024" grpId="0" animBg="1"/>
      <p:bldP spid="86044" grpId="0" animBg="1"/>
      <p:bldP spid="860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ja-JP" sz="4000" b="1" smtClean="0">
                <a:latin typeface="Arial" charset="0"/>
                <a:ea typeface="MS PGothic" pitchFamily="34" charset="-128"/>
                <a:cs typeface="Arial" charset="0"/>
              </a:rPr>
              <a:t>Physical Quantity of Vector</a:t>
            </a:r>
            <a:endParaRPr lang="th-TH" altLang="ja-JP" sz="4000" b="1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1136650"/>
            <a:ext cx="9136062" cy="53546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Vectors representing physical quantities can be classified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Fixed Vector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Its action is associated with a </a:t>
            </a:r>
            <a:r>
              <a:rPr lang="en-US" altLang="ja-JP" sz="2400" i="1" smtClean="0">
                <a:solidFill>
                  <a:srgbClr val="FF0000"/>
                </a:solidFill>
                <a:latin typeface="Arial" charset="0"/>
                <a:ea typeface="MS PGothic" pitchFamily="34" charset="-128"/>
                <a:cs typeface="Arial" charset="0"/>
              </a:rPr>
              <a:t>unique point of application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Described by magnitude, direction &amp; pt of application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Sliding Vector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Has a </a:t>
            </a:r>
            <a:r>
              <a:rPr lang="en-US" altLang="ja-JP" sz="2400" i="1" smtClean="0">
                <a:solidFill>
                  <a:srgbClr val="FF0000"/>
                </a:solidFill>
                <a:latin typeface="Arial" charset="0"/>
                <a:ea typeface="MS PGothic" pitchFamily="34" charset="-128"/>
                <a:cs typeface="Arial" charset="0"/>
              </a:rPr>
              <a:t>unique line of action </a:t>
            </a: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in space but not a unique point of application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Described by magnitude, direction &amp; line of action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Free Vector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Its action is </a:t>
            </a:r>
            <a:r>
              <a:rPr lang="en-US" altLang="ja-JP" sz="2400" i="1" u="sng" smtClean="0">
                <a:latin typeface="Arial" charset="0"/>
                <a:ea typeface="MS PGothic" pitchFamily="34" charset="-128"/>
                <a:cs typeface="Arial" charset="0"/>
              </a:rPr>
              <a:t>not confined or associated with a unique line in space</a:t>
            </a: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buSzPct val="60000"/>
            </a:pPr>
            <a:r>
              <a:rPr lang="en-US" altLang="ja-JP" sz="2400" smtClean="0">
                <a:latin typeface="Arial" charset="0"/>
                <a:ea typeface="MS PGothic" pitchFamily="34" charset="-128"/>
                <a:cs typeface="Arial" charset="0"/>
              </a:rPr>
              <a:t>Described by magnitude &amp;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"/>
          <p:cNvSpPr>
            <a:spLocks noChangeArrowheads="1"/>
          </p:cNvSpPr>
          <p:nvPr/>
        </p:nvSpPr>
        <p:spPr bwMode="auto">
          <a:xfrm>
            <a:off x="1030288" y="3616325"/>
            <a:ext cx="6273800" cy="2143125"/>
          </a:xfrm>
          <a:prstGeom prst="rect">
            <a:avLst/>
          </a:prstGeom>
          <a:solidFill>
            <a:srgbClr val="FFCCCC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PRINCIPLES  OF  MECHANICS</a:t>
            </a:r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1193800" y="2014538"/>
            <a:ext cx="4529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1.  </a:t>
            </a:r>
            <a:r>
              <a:rPr lang="en-US" sz="3200" b="0">
                <a:solidFill>
                  <a:srgbClr val="006600"/>
                </a:solidFill>
                <a:cs typeface="Angsana New" pitchFamily="18" charset="-34"/>
              </a:rPr>
              <a:t>The Parallelogram Law</a:t>
            </a: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1181100" y="2743200"/>
            <a:ext cx="6073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2.  </a:t>
            </a:r>
            <a:r>
              <a:rPr lang="en-US" sz="3200" b="0">
                <a:solidFill>
                  <a:schemeClr val="accent2"/>
                </a:solidFill>
                <a:cs typeface="Angsana New" pitchFamily="18" charset="-34"/>
              </a:rPr>
              <a:t>The Principle of Transmissibility</a:t>
            </a: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1306513" y="3638550"/>
            <a:ext cx="394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3.  Newton’s First Law</a:t>
            </a:r>
            <a:endParaRPr lang="th-TH" altLang="ja-JP" sz="3200" b="0">
              <a:cs typeface="Angsana New" pitchFamily="18" charset="-34"/>
            </a:endParaRP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1289050" y="4370388"/>
            <a:ext cx="439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4.  Newton’s Second Law</a:t>
            </a:r>
            <a:endParaRPr lang="th-TH" altLang="ja-JP" sz="3200" b="0">
              <a:cs typeface="Angsana New" pitchFamily="18" charset="-34"/>
            </a:endParaRPr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1322388" y="5087938"/>
            <a:ext cx="4098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5.  Newton’s Third Law</a:t>
            </a:r>
            <a:endParaRPr lang="th-TH" altLang="ja-JP" sz="3200" b="0">
              <a:cs typeface="Angsana New" pitchFamily="18" charset="-34"/>
            </a:endParaRPr>
          </a:p>
        </p:txBody>
      </p:sp>
      <p:sp>
        <p:nvSpPr>
          <p:cNvPr id="121866" name="Text Box 11"/>
          <p:cNvSpPr txBox="1">
            <a:spLocks noChangeArrowheads="1"/>
          </p:cNvSpPr>
          <p:nvPr/>
        </p:nvSpPr>
        <p:spPr bwMode="auto">
          <a:xfrm>
            <a:off x="442913" y="1219200"/>
            <a:ext cx="786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>
                <a:ea typeface="MS PGothic" pitchFamily="34" charset="-128"/>
                <a:cs typeface="Angsana New" pitchFamily="18" charset="-34"/>
              </a:rPr>
              <a:t>Some principles that governs the world of Mechanics:</a:t>
            </a:r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1046163" y="5984875"/>
            <a:ext cx="6196012" cy="595313"/>
          </a:xfrm>
          <a:prstGeom prst="rect">
            <a:avLst/>
          </a:prstGeom>
          <a:solidFill>
            <a:srgbClr val="CCFFCC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8" name="Text Box 10"/>
          <p:cNvSpPr txBox="1">
            <a:spLocks noChangeArrowheads="1"/>
          </p:cNvSpPr>
          <p:nvPr/>
        </p:nvSpPr>
        <p:spPr bwMode="auto">
          <a:xfrm>
            <a:off x="1304925" y="5970588"/>
            <a:ext cx="548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0">
                <a:cs typeface="Angsana New" pitchFamily="18" charset="-34"/>
              </a:rPr>
              <a:t>6.  Newton’s Law of Gravitation</a:t>
            </a:r>
            <a:endParaRPr lang="th-TH" altLang="ja-JP" sz="3200" b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Rectangle 2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THE  PARALLELOGRAM  LAW</a:t>
            </a:r>
          </a:p>
        </p:txBody>
      </p:sp>
      <p:sp>
        <p:nvSpPr>
          <p:cNvPr id="12301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Text Box 4"/>
          <p:cNvSpPr txBox="1">
            <a:spLocks noChangeArrowheads="1"/>
          </p:cNvSpPr>
          <p:nvPr/>
        </p:nvSpPr>
        <p:spPr bwMode="auto">
          <a:xfrm>
            <a:off x="347663" y="1104900"/>
            <a:ext cx="84724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0">
                <a:cs typeface="Angsana New" pitchFamily="18" charset="-34"/>
              </a:rPr>
              <a:t>The two vectors </a:t>
            </a:r>
            <a:r>
              <a:rPr lang="en-US">
                <a:cs typeface="Angsana New" pitchFamily="18" charset="-34"/>
              </a:rPr>
              <a:t>V</a:t>
            </a:r>
            <a:r>
              <a:rPr lang="en-US" baseline="-25000">
                <a:cs typeface="Angsana New" pitchFamily="18" charset="-34"/>
              </a:rPr>
              <a:t>1</a:t>
            </a:r>
            <a:r>
              <a:rPr lang="en-US" b="0">
                <a:cs typeface="Angsana New" pitchFamily="18" charset="-34"/>
              </a:rPr>
              <a:t> and </a:t>
            </a:r>
            <a:r>
              <a:rPr lang="en-US">
                <a:cs typeface="Angsana New" pitchFamily="18" charset="-34"/>
              </a:rPr>
              <a:t>V</a:t>
            </a:r>
            <a:r>
              <a:rPr lang="en-US" baseline="-25000">
                <a:cs typeface="Angsana New" pitchFamily="18" charset="-34"/>
              </a:rPr>
              <a:t>2</a:t>
            </a:r>
            <a:r>
              <a:rPr lang="en-US" b="0">
                <a:cs typeface="Angsana New" pitchFamily="18" charset="-34"/>
              </a:rPr>
              <a:t> ,treated as </a:t>
            </a:r>
            <a:r>
              <a:rPr lang="en-US" b="0" u="sng">
                <a:solidFill>
                  <a:srgbClr val="FF0000"/>
                </a:solidFill>
                <a:cs typeface="Angsana New" pitchFamily="18" charset="-34"/>
              </a:rPr>
              <a:t>free vectors</a:t>
            </a:r>
            <a:r>
              <a:rPr lang="en-US" b="0">
                <a:cs typeface="Angsana New" pitchFamily="18" charset="-34"/>
              </a:rPr>
              <a:t>, can be </a:t>
            </a:r>
          </a:p>
          <a:p>
            <a:pPr algn="l"/>
            <a:r>
              <a:rPr lang="en-US" b="0">
                <a:cs typeface="Angsana New" pitchFamily="18" charset="-34"/>
              </a:rPr>
              <a:t>replaced by their equivalent </a:t>
            </a:r>
            <a:r>
              <a:rPr lang="en-US">
                <a:cs typeface="Angsana New" pitchFamily="18" charset="-34"/>
              </a:rPr>
              <a:t>V</a:t>
            </a:r>
            <a:r>
              <a:rPr lang="en-US" b="0">
                <a:cs typeface="Angsana New" pitchFamily="18" charset="-34"/>
              </a:rPr>
              <a:t>, which is the diagonal of</a:t>
            </a:r>
          </a:p>
          <a:p>
            <a:pPr algn="l"/>
            <a:r>
              <a:rPr lang="en-US" b="0">
                <a:cs typeface="Angsana New" pitchFamily="18" charset="-34"/>
              </a:rPr>
              <a:t>the parallelogram formed by </a:t>
            </a:r>
            <a:r>
              <a:rPr lang="en-US">
                <a:cs typeface="Angsana New" pitchFamily="18" charset="-34"/>
              </a:rPr>
              <a:t>V</a:t>
            </a:r>
            <a:r>
              <a:rPr lang="en-US" baseline="-25000">
                <a:cs typeface="Angsana New" pitchFamily="18" charset="-34"/>
              </a:rPr>
              <a:t>1</a:t>
            </a:r>
            <a:r>
              <a:rPr lang="en-US" b="0">
                <a:cs typeface="Angsana New" pitchFamily="18" charset="-34"/>
              </a:rPr>
              <a:t> and </a:t>
            </a:r>
            <a:r>
              <a:rPr lang="en-US">
                <a:cs typeface="Angsana New" pitchFamily="18" charset="-34"/>
              </a:rPr>
              <a:t>V</a:t>
            </a:r>
            <a:r>
              <a:rPr lang="en-US" baseline="-25000">
                <a:cs typeface="Angsana New" pitchFamily="18" charset="-34"/>
              </a:rPr>
              <a:t>2</a:t>
            </a:r>
            <a:r>
              <a:rPr lang="en-US" b="0">
                <a:cs typeface="Angsana New" pitchFamily="18" charset="-34"/>
              </a:rPr>
              <a:t> as its two sides.</a:t>
            </a:r>
          </a:p>
        </p:txBody>
      </p:sp>
      <p:grpSp>
        <p:nvGrpSpPr>
          <p:cNvPr id="12303" name="Group 5"/>
          <p:cNvGrpSpPr>
            <a:grpSpLocks/>
          </p:cNvGrpSpPr>
          <p:nvPr/>
        </p:nvGrpSpPr>
        <p:grpSpPr bwMode="auto">
          <a:xfrm>
            <a:off x="434975" y="3097213"/>
            <a:ext cx="2016125" cy="1808162"/>
            <a:chOff x="144" y="2880"/>
            <a:chExt cx="1271" cy="1139"/>
          </a:xfrm>
        </p:grpSpPr>
        <p:sp>
          <p:nvSpPr>
            <p:cNvPr id="12315" name="Line 6"/>
            <p:cNvSpPr>
              <a:spLocks noChangeShapeType="1"/>
            </p:cNvSpPr>
            <p:nvPr/>
          </p:nvSpPr>
          <p:spPr bwMode="auto">
            <a:xfrm flipV="1">
              <a:off x="432" y="2976"/>
              <a:ext cx="576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Line 7"/>
            <p:cNvSpPr>
              <a:spLocks noChangeShapeType="1"/>
            </p:cNvSpPr>
            <p:nvPr/>
          </p:nvSpPr>
          <p:spPr bwMode="auto">
            <a:xfrm>
              <a:off x="144" y="379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298" name="Object 8"/>
            <p:cNvGraphicFramePr>
              <a:graphicFrameLocks noChangeAspect="1"/>
            </p:cNvGraphicFramePr>
            <p:nvPr/>
          </p:nvGraphicFramePr>
          <p:xfrm>
            <a:off x="384" y="2880"/>
            <a:ext cx="285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0" name="Equation" r:id="rId4" imgW="164880" imgH="241200" progId="Equation.DSMT4">
                    <p:embed/>
                  </p:oleObj>
                </mc:Choice>
                <mc:Fallback>
                  <p:oleObj name="Equation" r:id="rId4" imgW="164880" imgH="2412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880"/>
                          <a:ext cx="285" cy="4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9" name="Object 9"/>
            <p:cNvGraphicFramePr>
              <a:graphicFrameLocks noChangeAspect="1"/>
            </p:cNvGraphicFramePr>
            <p:nvPr/>
          </p:nvGraphicFramePr>
          <p:xfrm>
            <a:off x="1152" y="3600"/>
            <a:ext cx="263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1" name="Equation" r:id="rId6" imgW="152280" imgH="241200" progId="Equation.DSMT4">
                    <p:embed/>
                  </p:oleObj>
                </mc:Choice>
                <mc:Fallback>
                  <p:oleObj name="Equation" r:id="rId6" imgW="152280" imgH="241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600"/>
                          <a:ext cx="263" cy="4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04" name="Line 10"/>
          <p:cNvSpPr>
            <a:spLocks noChangeShapeType="1"/>
          </p:cNvSpPr>
          <p:nvPr/>
        </p:nvSpPr>
        <p:spPr bwMode="auto">
          <a:xfrm flipV="1">
            <a:off x="3255963" y="3011488"/>
            <a:ext cx="914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1"/>
          <p:cNvSpPr>
            <a:spLocks noChangeShapeType="1"/>
          </p:cNvSpPr>
          <p:nvPr/>
        </p:nvSpPr>
        <p:spPr bwMode="auto">
          <a:xfrm>
            <a:off x="3255963" y="3949700"/>
            <a:ext cx="14462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2"/>
          <p:cNvSpPr>
            <a:spLocks noChangeShapeType="1"/>
          </p:cNvSpPr>
          <p:nvPr/>
        </p:nvSpPr>
        <p:spPr bwMode="auto">
          <a:xfrm flipV="1">
            <a:off x="3244850" y="3030538"/>
            <a:ext cx="2360613" cy="914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"/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0" name="Object 13"/>
          <p:cNvGraphicFramePr>
            <a:graphicFrameLocks noChangeAspect="1"/>
          </p:cNvGraphicFramePr>
          <p:nvPr/>
        </p:nvGraphicFramePr>
        <p:xfrm>
          <a:off x="3590925" y="3894138"/>
          <a:ext cx="417513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8" imgW="152280" imgH="241200" progId="Equation.DSMT4">
                  <p:embed/>
                </p:oleObj>
              </mc:Choice>
              <mc:Fallback>
                <p:oleObj name="Equation" r:id="rId8" imgW="15228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3894138"/>
                        <a:ext cx="417513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4"/>
          <p:cNvGraphicFramePr>
            <a:graphicFrameLocks noChangeAspect="1"/>
          </p:cNvGraphicFramePr>
          <p:nvPr/>
        </p:nvGraphicFramePr>
        <p:xfrm>
          <a:off x="3206750" y="2946400"/>
          <a:ext cx="4524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10" imgW="164880" imgH="241200" progId="Equation.DSMT4">
                  <p:embed/>
                </p:oleObj>
              </mc:Choice>
              <mc:Fallback>
                <p:oleObj name="Equation" r:id="rId10" imgW="16488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2946400"/>
                        <a:ext cx="452438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5"/>
          <p:cNvGraphicFramePr>
            <a:graphicFrameLocks noChangeAspect="1"/>
          </p:cNvGraphicFramePr>
          <p:nvPr/>
        </p:nvGraphicFramePr>
        <p:xfrm>
          <a:off x="5360988" y="3060700"/>
          <a:ext cx="4175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Equation" r:id="rId12" imgW="152280" imgH="215640" progId="Equation.DSMT4">
                  <p:embed/>
                </p:oleObj>
              </mc:Choice>
              <mc:Fallback>
                <p:oleObj name="Equation" r:id="rId12" imgW="152280" imgH="215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988" y="3060700"/>
                        <a:ext cx="417512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Line 16"/>
          <p:cNvSpPr>
            <a:spLocks noChangeShapeType="1"/>
          </p:cNvSpPr>
          <p:nvPr/>
        </p:nvSpPr>
        <p:spPr bwMode="auto">
          <a:xfrm>
            <a:off x="4170363" y="3022600"/>
            <a:ext cx="14462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Line 17"/>
          <p:cNvSpPr>
            <a:spLocks noChangeShapeType="1"/>
          </p:cNvSpPr>
          <p:nvPr/>
        </p:nvSpPr>
        <p:spPr bwMode="auto">
          <a:xfrm flipV="1">
            <a:off x="4702175" y="3011488"/>
            <a:ext cx="914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09" name="Group 18"/>
          <p:cNvGrpSpPr>
            <a:grpSpLocks/>
          </p:cNvGrpSpPr>
          <p:nvPr/>
        </p:nvGrpSpPr>
        <p:grpSpPr bwMode="auto">
          <a:xfrm>
            <a:off x="3468688" y="4779963"/>
            <a:ext cx="1990725" cy="704850"/>
            <a:chOff x="2185" y="3011"/>
            <a:chExt cx="1254" cy="444"/>
          </a:xfrm>
        </p:grpSpPr>
        <p:graphicFrame>
          <p:nvGraphicFramePr>
            <p:cNvPr id="12297" name="Object 19"/>
            <p:cNvGraphicFramePr>
              <a:graphicFrameLocks noChangeAspect="1"/>
            </p:cNvGraphicFramePr>
            <p:nvPr/>
          </p:nvGraphicFramePr>
          <p:xfrm>
            <a:off x="2233" y="3011"/>
            <a:ext cx="1172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5" name="Equation" r:id="rId14" imgW="672840" imgH="241200" progId="Equation.DSMT4">
                    <p:embed/>
                  </p:oleObj>
                </mc:Choice>
                <mc:Fallback>
                  <p:oleObj name="Equation" r:id="rId14" imgW="672840" imgH="2412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3" y="3011"/>
                          <a:ext cx="1172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2185" y="3017"/>
              <a:ext cx="1254" cy="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0" name="Line 21"/>
          <p:cNvSpPr>
            <a:spLocks noChangeShapeType="1"/>
          </p:cNvSpPr>
          <p:nvPr/>
        </p:nvSpPr>
        <p:spPr bwMode="auto">
          <a:xfrm flipV="1">
            <a:off x="7445375" y="2968625"/>
            <a:ext cx="914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>
            <a:off x="5995988" y="3883025"/>
            <a:ext cx="1449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 flipV="1">
            <a:off x="5981700" y="2967038"/>
            <a:ext cx="2360613" cy="914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3" name="Object 24"/>
          <p:cNvGraphicFramePr>
            <a:graphicFrameLocks noChangeAspect="1"/>
          </p:cNvGraphicFramePr>
          <p:nvPr/>
        </p:nvGraphicFramePr>
        <p:xfrm>
          <a:off x="6529388" y="3835400"/>
          <a:ext cx="41751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16" imgW="152280" imgH="241200" progId="Equation.DSMT4">
                  <p:embed/>
                </p:oleObj>
              </mc:Choice>
              <mc:Fallback>
                <p:oleObj name="Equation" r:id="rId16" imgW="152280" imgH="2412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388" y="3835400"/>
                        <a:ext cx="417512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25"/>
          <p:cNvGraphicFramePr>
            <a:graphicFrameLocks noChangeAspect="1"/>
          </p:cNvGraphicFramePr>
          <p:nvPr/>
        </p:nvGraphicFramePr>
        <p:xfrm>
          <a:off x="7902575" y="3298825"/>
          <a:ext cx="4524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18" imgW="164880" imgH="241200" progId="Equation.DSMT4">
                  <p:embed/>
                </p:oleObj>
              </mc:Choice>
              <mc:Fallback>
                <p:oleObj name="Equation" r:id="rId18" imgW="164880" imgH="2412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2575" y="3298825"/>
                        <a:ext cx="452438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26"/>
          <p:cNvGraphicFramePr>
            <a:graphicFrameLocks noChangeAspect="1"/>
          </p:cNvGraphicFramePr>
          <p:nvPr/>
        </p:nvGraphicFramePr>
        <p:xfrm>
          <a:off x="6927850" y="2851150"/>
          <a:ext cx="4191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20" imgW="152280" imgH="215640" progId="Equation.DSMT4">
                  <p:embed/>
                </p:oleObj>
              </mc:Choice>
              <mc:Fallback>
                <p:oleObj name="Equation" r:id="rId20" imgW="152280" imgH="21564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7850" y="2851150"/>
                        <a:ext cx="419100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5" name="Object 27"/>
          <p:cNvGraphicFramePr>
            <a:graphicFrameLocks noChangeAspect="1"/>
          </p:cNvGraphicFramePr>
          <p:nvPr/>
        </p:nvGraphicFramePr>
        <p:xfrm>
          <a:off x="5772150" y="4924425"/>
          <a:ext cx="29559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22" imgW="1422360" imgH="228600" progId="Equation.DSMT4">
                  <p:embed/>
                </p:oleObj>
              </mc:Choice>
              <mc:Fallback>
                <p:oleObj name="Equation" r:id="rId22" imgW="1422360" imgH="2286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0" y="4924425"/>
                        <a:ext cx="29559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6" name="Text Box 28"/>
          <p:cNvSpPr txBox="1">
            <a:spLocks noChangeArrowheads="1"/>
          </p:cNvSpPr>
          <p:nvPr/>
        </p:nvSpPr>
        <p:spPr bwMode="auto">
          <a:xfrm>
            <a:off x="400050" y="5899150"/>
            <a:ext cx="8256588" cy="7080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0">
                <a:cs typeface="Angsana New" pitchFamily="18" charset="-34"/>
              </a:rPr>
              <a:t>Note:  If there are </a:t>
            </a:r>
            <a:r>
              <a:rPr lang="en-US" sz="2000" b="0" u="sng">
                <a:cs typeface="Angsana New" pitchFamily="18" charset="-34"/>
              </a:rPr>
              <a:t>not</a:t>
            </a:r>
            <a:r>
              <a:rPr lang="en-US" sz="2000" b="0">
                <a:cs typeface="Angsana New" pitchFamily="18" charset="-34"/>
              </a:rPr>
              <a:t> free vectors, you can sum them if and only if </a:t>
            </a:r>
            <a:r>
              <a:rPr lang="en-US" sz="2000" b="0" u="sng">
                <a:cs typeface="Angsana New" pitchFamily="18" charset="-34"/>
              </a:rPr>
              <a:t>they have the same point of the application</a:t>
            </a:r>
            <a:r>
              <a:rPr lang="en-US" sz="2000" b="0">
                <a:cs typeface="Angsana New" pitchFamily="18" charset="-34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The  Principle  of  </a:t>
            </a:r>
            <a:r>
              <a:rPr lang="en-US">
                <a:solidFill>
                  <a:schemeClr val="accent2"/>
                </a:solidFill>
                <a:cs typeface="Angsana New" pitchFamily="18" charset="-34"/>
              </a:rPr>
              <a:t>Transmissibility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546100" y="5268913"/>
            <a:ext cx="8186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“A force may be applied at any point on its given </a:t>
            </a:r>
            <a:r>
              <a:rPr lang="en-US" sz="2400" b="0" u="sng">
                <a:solidFill>
                  <a:schemeClr val="accent2"/>
                </a:solidFill>
                <a:cs typeface="Angsana New" pitchFamily="18" charset="-34"/>
              </a:rPr>
              <a:t>line of action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without altering the </a:t>
            </a:r>
            <a:r>
              <a:rPr lang="en-US" sz="2400" b="0" u="sng">
                <a:solidFill>
                  <a:schemeClr val="accent2"/>
                </a:solidFill>
                <a:cs typeface="Angsana New" pitchFamily="18" charset="-34"/>
              </a:rPr>
              <a:t>resultant effects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</a:t>
            </a:r>
            <a:r>
              <a:rPr lang="en-US" sz="2400" b="0" u="sng">
                <a:solidFill>
                  <a:srgbClr val="FF0000"/>
                </a:solidFill>
                <a:cs typeface="Angsana New" pitchFamily="18" charset="-34"/>
              </a:rPr>
              <a:t>external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to the </a:t>
            </a:r>
            <a:r>
              <a:rPr lang="en-US" sz="2400" b="0" u="sng">
                <a:solidFill>
                  <a:srgbClr val="FF0000"/>
                </a:solidFill>
                <a:cs typeface="Angsana New" pitchFamily="18" charset="-34"/>
              </a:rPr>
              <a:t>rigid body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on which it acts.”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4318000" y="3629025"/>
            <a:ext cx="46736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We can slide the force </a:t>
            </a:r>
            <a:r>
              <a:rPr lang="en-US" sz="2400" b="0" i="1" u="sng">
                <a:cs typeface="Angsana New" pitchFamily="18" charset="-34"/>
              </a:rPr>
              <a:t>along its line of action</a:t>
            </a:r>
            <a:r>
              <a:rPr lang="en-US" sz="2400" b="0">
                <a:cs typeface="Angsana New" pitchFamily="18" charset="-34"/>
              </a:rPr>
              <a:t>.</a:t>
            </a:r>
          </a:p>
          <a:p>
            <a:pPr algn="l"/>
            <a:r>
              <a:rPr lang="en-US" sz="2000" b="0">
                <a:solidFill>
                  <a:schemeClr val="accent2"/>
                </a:solidFill>
                <a:cs typeface="Angsana New" pitchFamily="18" charset="-34"/>
              </a:rPr>
              <a:t>(force can be considered as sliding vector)</a:t>
            </a: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6086475" y="2800350"/>
            <a:ext cx="693738" cy="5318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803275" y="2039938"/>
            <a:ext cx="1058863" cy="1143000"/>
            <a:chOff x="1206" y="2784"/>
            <a:chExt cx="666" cy="720"/>
          </a:xfrm>
        </p:grpSpPr>
        <p:sp>
          <p:nvSpPr>
            <p:cNvPr id="13337" name="Rectangle 10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8" name="Rectangle 11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Line 12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Line 13"/>
          <p:cNvSpPr>
            <a:spLocks noChangeShapeType="1"/>
          </p:cNvSpPr>
          <p:nvPr/>
        </p:nvSpPr>
        <p:spPr bwMode="auto">
          <a:xfrm>
            <a:off x="433388" y="2192338"/>
            <a:ext cx="522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3323" name="Group 14"/>
          <p:cNvGrpSpPr>
            <a:grpSpLocks/>
          </p:cNvGrpSpPr>
          <p:nvPr/>
        </p:nvGrpSpPr>
        <p:grpSpPr bwMode="auto">
          <a:xfrm>
            <a:off x="2527300" y="2017713"/>
            <a:ext cx="1058863" cy="1143000"/>
            <a:chOff x="1206" y="2784"/>
            <a:chExt cx="666" cy="720"/>
          </a:xfrm>
        </p:grpSpPr>
        <p:sp>
          <p:nvSpPr>
            <p:cNvPr id="13334" name="Rectangle 15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Rectangle 16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Line 17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2586038" y="2205038"/>
            <a:ext cx="522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Freeform 19"/>
          <p:cNvSpPr>
            <a:spLocks/>
          </p:cNvSpPr>
          <p:nvPr/>
        </p:nvSpPr>
        <p:spPr bwMode="auto">
          <a:xfrm>
            <a:off x="1095375" y="2076450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Freeform 20"/>
          <p:cNvSpPr>
            <a:spLocks/>
          </p:cNvSpPr>
          <p:nvPr/>
        </p:nvSpPr>
        <p:spPr bwMode="auto">
          <a:xfrm>
            <a:off x="3133725" y="2111375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4" name="Object 21"/>
          <p:cNvGraphicFramePr>
            <a:graphicFrameLocks noChangeAspect="1"/>
          </p:cNvGraphicFramePr>
          <p:nvPr/>
        </p:nvGraphicFramePr>
        <p:xfrm>
          <a:off x="2438400" y="1633538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4" imgW="164880" imgH="203040" progId="Equation.3">
                  <p:embed/>
                </p:oleObj>
              </mc:Choice>
              <mc:Fallback>
                <p:oleObj name="Equation" r:id="rId4" imgW="16488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33538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22"/>
          <p:cNvGraphicFramePr>
            <a:graphicFrameLocks noChangeAspect="1"/>
          </p:cNvGraphicFramePr>
          <p:nvPr/>
        </p:nvGraphicFramePr>
        <p:xfrm>
          <a:off x="530225" y="1651000"/>
          <a:ext cx="3873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6" imgW="164880" imgH="203040" progId="Equation.3">
                  <p:embed/>
                </p:oleObj>
              </mc:Choice>
              <mc:Fallback>
                <p:oleObj name="Equation" r:id="rId6" imgW="16488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1651000"/>
                        <a:ext cx="3873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7" name="Group 23"/>
          <p:cNvGrpSpPr>
            <a:grpSpLocks/>
          </p:cNvGrpSpPr>
          <p:nvPr/>
        </p:nvGrpSpPr>
        <p:grpSpPr bwMode="auto">
          <a:xfrm>
            <a:off x="1941513" y="2065338"/>
            <a:ext cx="469900" cy="911225"/>
            <a:chOff x="4354" y="1569"/>
            <a:chExt cx="296" cy="574"/>
          </a:xfrm>
        </p:grpSpPr>
        <p:sp>
          <p:nvSpPr>
            <p:cNvPr id="13332" name="Text Box 24"/>
            <p:cNvSpPr txBox="1">
              <a:spLocks noChangeArrowheads="1"/>
            </p:cNvSpPr>
            <p:nvPr/>
          </p:nvSpPr>
          <p:spPr bwMode="auto">
            <a:xfrm>
              <a:off x="4354" y="1701"/>
              <a:ext cx="2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4000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=</a:t>
              </a:r>
            </a:p>
          </p:txBody>
        </p:sp>
        <p:sp>
          <p:nvSpPr>
            <p:cNvPr id="13333" name="Text Box 25"/>
            <p:cNvSpPr txBox="1">
              <a:spLocks noChangeArrowheads="1"/>
            </p:cNvSpPr>
            <p:nvPr/>
          </p:nvSpPr>
          <p:spPr bwMode="auto">
            <a:xfrm>
              <a:off x="4381" y="1569"/>
              <a:ext cx="2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0">
                  <a:solidFill>
                    <a:srgbClr val="FF0000"/>
                  </a:solidFill>
                  <a:ea typeface="MS PGothic" pitchFamily="34" charset="-128"/>
                  <a:cs typeface="Angsana New" pitchFamily="18" charset="-34"/>
                </a:rPr>
                <a:t>?</a:t>
              </a:r>
            </a:p>
          </p:txBody>
        </p:sp>
      </p:grpSp>
      <p:sp>
        <p:nvSpPr>
          <p:cNvPr id="13328" name="Line 26"/>
          <p:cNvSpPr>
            <a:spLocks noChangeShapeType="1"/>
          </p:cNvSpPr>
          <p:nvPr/>
        </p:nvSpPr>
        <p:spPr bwMode="auto">
          <a:xfrm flipV="1">
            <a:off x="311150" y="2182813"/>
            <a:ext cx="1550988" cy="6350"/>
          </a:xfrm>
          <a:prstGeom prst="line">
            <a:avLst/>
          </a:prstGeom>
          <a:noFill/>
          <a:ln w="2540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Text Box 27"/>
          <p:cNvSpPr txBox="1">
            <a:spLocks noChangeArrowheads="1"/>
          </p:cNvSpPr>
          <p:nvPr/>
        </p:nvSpPr>
        <p:spPr bwMode="auto">
          <a:xfrm>
            <a:off x="677863" y="3535363"/>
            <a:ext cx="2824162" cy="115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The two force can be considered equivalent if </a:t>
            </a:r>
          </a:p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chemeClr val="accent2"/>
                </a:solidFill>
              </a:rPr>
              <a:t>……</a:t>
            </a:r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3911600" y="1720850"/>
            <a:ext cx="5016500" cy="8302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  If we concerns only about</a:t>
            </a:r>
            <a:r>
              <a:rPr lang="en-US" sz="2400" b="0">
                <a:ea typeface="MS PGothic" pitchFamily="34" charset="-128"/>
                <a:cs typeface="Angsana New" pitchFamily="18" charset="-34"/>
              </a:rPr>
              <a:t> the </a:t>
            </a:r>
            <a:r>
              <a:rPr lang="en-US" sz="2400" b="0" i="1">
                <a:solidFill>
                  <a:schemeClr val="accent2"/>
                </a:solidFill>
                <a:ea typeface="MS PGothic" pitchFamily="34" charset="-128"/>
                <a:cs typeface="Angsana New" pitchFamily="18" charset="-34"/>
              </a:rPr>
              <a:t>external resultant effects </a:t>
            </a:r>
            <a:r>
              <a:rPr lang="en-US" sz="2400" b="0">
                <a:ea typeface="MS PGothic" pitchFamily="34" charset="-128"/>
                <a:cs typeface="Angsana New" pitchFamily="18" charset="-34"/>
              </a:rPr>
              <a:t>on </a:t>
            </a:r>
            <a:r>
              <a:rPr lang="en-US" sz="2400" b="0">
                <a:solidFill>
                  <a:srgbClr val="FF0000"/>
                </a:solidFill>
                <a:ea typeface="MS PGothic" pitchFamily="34" charset="-128"/>
                <a:cs typeface="Angsana New" pitchFamily="18" charset="-34"/>
              </a:rPr>
              <a:t>rigid body.</a:t>
            </a:r>
            <a:endParaRPr lang="en-US" sz="2400" b="0">
              <a:solidFill>
                <a:srgbClr val="FF0000"/>
              </a:solidFill>
              <a:cs typeface="Angsana New" pitchFamily="18" charset="-34"/>
            </a:endParaRPr>
          </a:p>
        </p:txBody>
      </p:sp>
      <p:sp>
        <p:nvSpPr>
          <p:cNvPr id="86045" name="Line 29"/>
          <p:cNvSpPr>
            <a:spLocks noChangeShapeType="1"/>
          </p:cNvSpPr>
          <p:nvPr/>
        </p:nvSpPr>
        <p:spPr bwMode="auto">
          <a:xfrm flipV="1">
            <a:off x="531813" y="5116513"/>
            <a:ext cx="826452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/>
      <p:bldP spid="86023" grpId="0"/>
      <p:bldP spid="86024" grpId="0" animBg="1"/>
      <p:bldP spid="86044" grpId="0" animBg="1"/>
      <p:bldP spid="860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2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Summation of Force </a:t>
            </a:r>
            <a:endParaRPr lang="en-US" b="0">
              <a:cs typeface="Angsana New" pitchFamily="18" charset="-34"/>
            </a:endParaRPr>
          </a:p>
        </p:txBody>
      </p:sp>
      <p:sp>
        <p:nvSpPr>
          <p:cNvPr id="16395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93788" y="4144963"/>
            <a:ext cx="2009775" cy="2778125"/>
            <a:chOff x="4183" y="2414"/>
            <a:chExt cx="1266" cy="1750"/>
          </a:xfrm>
        </p:grpSpPr>
        <p:sp>
          <p:nvSpPr>
            <p:cNvPr id="16437" name="Text Box 5"/>
            <p:cNvSpPr txBox="1">
              <a:spLocks noChangeArrowheads="1"/>
            </p:cNvSpPr>
            <p:nvPr/>
          </p:nvSpPr>
          <p:spPr bwMode="auto">
            <a:xfrm>
              <a:off x="4199" y="2414"/>
              <a:ext cx="114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0" u="sng">
                  <a:solidFill>
                    <a:srgbClr val="FF3300"/>
                  </a:solidFill>
                </a:rPr>
                <a:t>Free Vector</a:t>
              </a:r>
              <a:endParaRPr lang="en-US" sz="1800" b="0" u="sng"/>
            </a:p>
          </p:txBody>
        </p:sp>
        <p:sp>
          <p:nvSpPr>
            <p:cNvPr id="16438" name="Freeform 6"/>
            <p:cNvSpPr>
              <a:spLocks/>
            </p:cNvSpPr>
            <p:nvPr/>
          </p:nvSpPr>
          <p:spPr bwMode="auto">
            <a:xfrm>
              <a:off x="4183" y="3636"/>
              <a:ext cx="564" cy="528"/>
            </a:xfrm>
            <a:custGeom>
              <a:avLst/>
              <a:gdLst>
                <a:gd name="T0" fmla="*/ 0 w 431"/>
                <a:gd name="T1" fmla="*/ 104205 h 361"/>
                <a:gd name="T2" fmla="*/ 6047 w 431"/>
                <a:gd name="T3" fmla="*/ 204804 h 361"/>
                <a:gd name="T4" fmla="*/ 28212 w 431"/>
                <a:gd name="T5" fmla="*/ 194471 h 361"/>
                <a:gd name="T6" fmla="*/ 38092 w 431"/>
                <a:gd name="T7" fmla="*/ 75805 h 361"/>
                <a:gd name="T8" fmla="*/ 26720 w 431"/>
                <a:gd name="T9" fmla="*/ 7872 h 361"/>
                <a:gd name="T10" fmla="*/ 5321 w 431"/>
                <a:gd name="T11" fmla="*/ 42913 h 361"/>
                <a:gd name="T12" fmla="*/ 0 w 431"/>
                <a:gd name="T13" fmla="*/ 104205 h 3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1"/>
                <a:gd name="T22" fmla="*/ 0 h 361"/>
                <a:gd name="T23" fmla="*/ 431 w 431"/>
                <a:gd name="T24" fmla="*/ 361 h 36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1" h="361">
                  <a:moveTo>
                    <a:pt x="0" y="162"/>
                  </a:moveTo>
                  <a:cubicBezTo>
                    <a:pt x="0" y="162"/>
                    <a:pt x="3" y="196"/>
                    <a:pt x="63" y="319"/>
                  </a:cubicBezTo>
                  <a:cubicBezTo>
                    <a:pt x="63" y="319"/>
                    <a:pt x="59" y="361"/>
                    <a:pt x="291" y="303"/>
                  </a:cubicBezTo>
                  <a:cubicBezTo>
                    <a:pt x="291" y="303"/>
                    <a:pt x="431" y="209"/>
                    <a:pt x="394" y="118"/>
                  </a:cubicBezTo>
                  <a:cubicBezTo>
                    <a:pt x="252" y="23"/>
                    <a:pt x="276" y="12"/>
                    <a:pt x="276" y="12"/>
                  </a:cubicBezTo>
                  <a:cubicBezTo>
                    <a:pt x="211" y="0"/>
                    <a:pt x="103" y="59"/>
                    <a:pt x="55" y="67"/>
                  </a:cubicBezTo>
                  <a:cubicBezTo>
                    <a:pt x="9" y="92"/>
                    <a:pt x="14" y="164"/>
                    <a:pt x="0" y="16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9" name="Line 7"/>
            <p:cNvSpPr>
              <a:spLocks noChangeShapeType="1"/>
            </p:cNvSpPr>
            <p:nvPr/>
          </p:nvSpPr>
          <p:spPr bwMode="auto">
            <a:xfrm flipV="1">
              <a:off x="4393" y="3275"/>
              <a:ext cx="67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0" name="Freeform 8"/>
            <p:cNvSpPr>
              <a:spLocks/>
            </p:cNvSpPr>
            <p:nvPr/>
          </p:nvSpPr>
          <p:spPr bwMode="auto">
            <a:xfrm>
              <a:off x="4885" y="3131"/>
              <a:ext cx="564" cy="528"/>
            </a:xfrm>
            <a:custGeom>
              <a:avLst/>
              <a:gdLst>
                <a:gd name="T0" fmla="*/ 0 w 431"/>
                <a:gd name="T1" fmla="*/ 104205 h 361"/>
                <a:gd name="T2" fmla="*/ 6047 w 431"/>
                <a:gd name="T3" fmla="*/ 204804 h 361"/>
                <a:gd name="T4" fmla="*/ 28212 w 431"/>
                <a:gd name="T5" fmla="*/ 194471 h 361"/>
                <a:gd name="T6" fmla="*/ 38092 w 431"/>
                <a:gd name="T7" fmla="*/ 75805 h 361"/>
                <a:gd name="T8" fmla="*/ 26720 w 431"/>
                <a:gd name="T9" fmla="*/ 7872 h 361"/>
                <a:gd name="T10" fmla="*/ 5321 w 431"/>
                <a:gd name="T11" fmla="*/ 42913 h 361"/>
                <a:gd name="T12" fmla="*/ 0 w 431"/>
                <a:gd name="T13" fmla="*/ 104205 h 3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1"/>
                <a:gd name="T22" fmla="*/ 0 h 361"/>
                <a:gd name="T23" fmla="*/ 431 w 431"/>
                <a:gd name="T24" fmla="*/ 361 h 36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1" h="361">
                  <a:moveTo>
                    <a:pt x="0" y="162"/>
                  </a:moveTo>
                  <a:cubicBezTo>
                    <a:pt x="0" y="162"/>
                    <a:pt x="3" y="196"/>
                    <a:pt x="63" y="319"/>
                  </a:cubicBezTo>
                  <a:cubicBezTo>
                    <a:pt x="63" y="319"/>
                    <a:pt x="59" y="361"/>
                    <a:pt x="291" y="303"/>
                  </a:cubicBezTo>
                  <a:cubicBezTo>
                    <a:pt x="291" y="303"/>
                    <a:pt x="431" y="209"/>
                    <a:pt x="394" y="118"/>
                  </a:cubicBezTo>
                  <a:cubicBezTo>
                    <a:pt x="252" y="23"/>
                    <a:pt x="276" y="12"/>
                    <a:pt x="276" y="12"/>
                  </a:cubicBezTo>
                  <a:cubicBezTo>
                    <a:pt x="211" y="0"/>
                    <a:pt x="103" y="59"/>
                    <a:pt x="55" y="67"/>
                  </a:cubicBezTo>
                  <a:cubicBezTo>
                    <a:pt x="9" y="92"/>
                    <a:pt x="14" y="164"/>
                    <a:pt x="0" y="16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1" name="Line 9"/>
            <p:cNvSpPr>
              <a:spLocks noChangeShapeType="1"/>
            </p:cNvSpPr>
            <p:nvPr/>
          </p:nvSpPr>
          <p:spPr bwMode="auto">
            <a:xfrm flipV="1">
              <a:off x="4489" y="3563"/>
              <a:ext cx="67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2" name="Text Box 10"/>
            <p:cNvSpPr txBox="1">
              <a:spLocks noChangeArrowheads="1"/>
            </p:cNvSpPr>
            <p:nvPr/>
          </p:nvSpPr>
          <p:spPr bwMode="auto">
            <a:xfrm>
              <a:off x="4489" y="3323"/>
              <a:ext cx="2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i="1"/>
                <a:t>S</a:t>
              </a:r>
            </a:p>
          </p:txBody>
        </p:sp>
        <p:sp>
          <p:nvSpPr>
            <p:cNvPr id="16443" name="Text Box 11"/>
            <p:cNvSpPr txBox="1">
              <a:spLocks noChangeArrowheads="1"/>
            </p:cNvSpPr>
            <p:nvPr/>
          </p:nvSpPr>
          <p:spPr bwMode="auto">
            <a:xfrm>
              <a:off x="4873" y="3659"/>
              <a:ext cx="2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i="1"/>
                <a:t>S</a:t>
              </a:r>
            </a:p>
          </p:txBody>
        </p:sp>
        <p:sp>
          <p:nvSpPr>
            <p:cNvPr id="16444" name="Text Box 12"/>
            <p:cNvSpPr txBox="1">
              <a:spLocks noChangeArrowheads="1"/>
            </p:cNvSpPr>
            <p:nvPr/>
          </p:nvSpPr>
          <p:spPr bwMode="auto">
            <a:xfrm>
              <a:off x="4228" y="2946"/>
              <a:ext cx="120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b="0"/>
                <a:t>displacement</a:t>
              </a:r>
            </a:p>
          </p:txBody>
        </p:sp>
      </p:grpSp>
      <p:grpSp>
        <p:nvGrpSpPr>
          <p:cNvPr id="16397" name="Group 13"/>
          <p:cNvGrpSpPr>
            <a:grpSpLocks/>
          </p:cNvGrpSpPr>
          <p:nvPr/>
        </p:nvGrpSpPr>
        <p:grpSpPr bwMode="auto">
          <a:xfrm>
            <a:off x="1087438" y="1703388"/>
            <a:ext cx="1962150" cy="1420812"/>
            <a:chOff x="1206" y="2784"/>
            <a:chExt cx="666" cy="720"/>
          </a:xfrm>
        </p:grpSpPr>
        <p:sp>
          <p:nvSpPr>
            <p:cNvPr id="16434" name="Rectangle 14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5" name="Rectangle 15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6" name="Line 16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1135063" y="2389188"/>
            <a:ext cx="77787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8"/>
          <p:cNvSpPr>
            <a:spLocks/>
          </p:cNvSpPr>
          <p:nvPr/>
        </p:nvSpPr>
        <p:spPr bwMode="auto">
          <a:xfrm>
            <a:off x="1971675" y="2238375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6" name="Object 19"/>
          <p:cNvGraphicFramePr>
            <a:graphicFrameLocks noChangeAspect="1"/>
          </p:cNvGraphicFramePr>
          <p:nvPr/>
        </p:nvGraphicFramePr>
        <p:xfrm>
          <a:off x="677863" y="2068513"/>
          <a:ext cx="387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4" imgW="164880" imgH="241200" progId="Equation.DSMT4">
                  <p:embed/>
                </p:oleObj>
              </mc:Choice>
              <mc:Fallback>
                <p:oleObj name="Equation" r:id="rId4" imgW="164880" imgH="241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068513"/>
                        <a:ext cx="3873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1455738" y="4886325"/>
            <a:ext cx="858837" cy="944563"/>
          </a:xfrm>
          <a:prstGeom prst="line">
            <a:avLst/>
          </a:prstGeom>
          <a:noFill/>
          <a:ln w="2540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1373188" y="1736725"/>
            <a:ext cx="500062" cy="557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87" name="Object 22"/>
          <p:cNvGraphicFramePr>
            <a:graphicFrameLocks noChangeAspect="1"/>
          </p:cNvGraphicFramePr>
          <p:nvPr/>
        </p:nvGraphicFramePr>
        <p:xfrm>
          <a:off x="811213" y="1243013"/>
          <a:ext cx="4175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6" imgW="177480" imgH="241200" progId="Equation.DSMT4">
                  <p:embed/>
                </p:oleObj>
              </mc:Choice>
              <mc:Fallback>
                <p:oleObj name="Equation" r:id="rId6" imgW="177480" imgH="241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243013"/>
                        <a:ext cx="417512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838700" y="1085850"/>
            <a:ext cx="3219450" cy="2044700"/>
            <a:chOff x="2712" y="779"/>
            <a:chExt cx="2028" cy="1288"/>
          </a:xfrm>
        </p:grpSpPr>
        <p:graphicFrame>
          <p:nvGraphicFramePr>
            <p:cNvPr id="16393" name="Object 24"/>
            <p:cNvGraphicFramePr>
              <a:graphicFrameLocks noChangeAspect="1"/>
            </p:cNvGraphicFramePr>
            <p:nvPr/>
          </p:nvGraphicFramePr>
          <p:xfrm>
            <a:off x="2712" y="779"/>
            <a:ext cx="676" cy="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04" name="Equation" r:id="rId8" imgW="457200" imgH="241200" progId="Equation.DSMT4">
                    <p:embed/>
                  </p:oleObj>
                </mc:Choice>
                <mc:Fallback>
                  <p:oleObj name="Equation" r:id="rId8" imgW="457200" imgH="2412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2" y="779"/>
                          <a:ext cx="676" cy="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6428" name="Group 25"/>
            <p:cNvGrpSpPr>
              <a:grpSpLocks/>
            </p:cNvGrpSpPr>
            <p:nvPr/>
          </p:nvGrpSpPr>
          <p:grpSpPr bwMode="auto">
            <a:xfrm>
              <a:off x="3504" y="1172"/>
              <a:ext cx="1236" cy="895"/>
              <a:chOff x="1206" y="2784"/>
              <a:chExt cx="666" cy="720"/>
            </a:xfrm>
          </p:grpSpPr>
          <p:sp>
            <p:nvSpPr>
              <p:cNvPr id="16431" name="Rectangle 26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384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2" name="Rectangle 27" descr="Wide upward diagonal"/>
              <p:cNvSpPr>
                <a:spLocks noChangeArrowheads="1"/>
              </p:cNvSpPr>
              <p:nvPr/>
            </p:nvSpPr>
            <p:spPr bwMode="auto">
              <a:xfrm>
                <a:off x="1248" y="3360"/>
                <a:ext cx="610" cy="144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28"/>
              <p:cNvSpPr>
                <a:spLocks noChangeShapeType="1"/>
              </p:cNvSpPr>
              <p:nvPr/>
            </p:nvSpPr>
            <p:spPr bwMode="auto">
              <a:xfrm>
                <a:off x="1206" y="3359"/>
                <a:ext cx="666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9" name="Freeform 29"/>
            <p:cNvSpPr>
              <a:spLocks/>
            </p:cNvSpPr>
            <p:nvPr/>
          </p:nvSpPr>
          <p:spPr bwMode="auto">
            <a:xfrm>
              <a:off x="4061" y="1537"/>
              <a:ext cx="32" cy="154"/>
            </a:xfrm>
            <a:custGeom>
              <a:avLst/>
              <a:gdLst>
                <a:gd name="T0" fmla="*/ 1 w 32"/>
                <a:gd name="T1" fmla="*/ 0 h 154"/>
                <a:gd name="T2" fmla="*/ 32 w 32"/>
                <a:gd name="T3" fmla="*/ 62 h 154"/>
                <a:gd name="T4" fmla="*/ 0 w 32"/>
                <a:gd name="T5" fmla="*/ 154 h 154"/>
                <a:gd name="T6" fmla="*/ 0 60000 65536"/>
                <a:gd name="T7" fmla="*/ 0 60000 65536"/>
                <a:gd name="T8" fmla="*/ 0 60000 65536"/>
                <a:gd name="T9" fmla="*/ 0 w 32"/>
                <a:gd name="T10" fmla="*/ 0 h 154"/>
                <a:gd name="T11" fmla="*/ 32 w 3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54">
                  <a:moveTo>
                    <a:pt x="1" y="0"/>
                  </a:moveTo>
                  <a:cubicBezTo>
                    <a:pt x="6" y="9"/>
                    <a:pt x="32" y="36"/>
                    <a:pt x="32" y="62"/>
                  </a:cubicBezTo>
                  <a:cubicBezTo>
                    <a:pt x="32" y="88"/>
                    <a:pt x="7" y="135"/>
                    <a:pt x="0" y="15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Line 30"/>
            <p:cNvSpPr>
              <a:spLocks noChangeShapeType="1"/>
            </p:cNvSpPr>
            <p:nvPr/>
          </p:nvSpPr>
          <p:spPr bwMode="auto">
            <a:xfrm>
              <a:off x="3166" y="1172"/>
              <a:ext cx="855" cy="40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lg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154113" y="4940300"/>
            <a:ext cx="1962150" cy="1420813"/>
            <a:chOff x="1206" y="2784"/>
            <a:chExt cx="666" cy="720"/>
          </a:xfrm>
        </p:grpSpPr>
        <p:sp>
          <p:nvSpPr>
            <p:cNvPr id="16425" name="Rectangle 32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Rectangle 33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7" name="Line 34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27" name="Line 35"/>
          <p:cNvSpPr>
            <a:spLocks noChangeShapeType="1"/>
          </p:cNvSpPr>
          <p:nvPr/>
        </p:nvSpPr>
        <p:spPr bwMode="auto">
          <a:xfrm>
            <a:off x="852488" y="5661025"/>
            <a:ext cx="777875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28" name="Freeform 36"/>
          <p:cNvSpPr>
            <a:spLocks/>
          </p:cNvSpPr>
          <p:nvPr/>
        </p:nvSpPr>
        <p:spPr bwMode="auto">
          <a:xfrm>
            <a:off x="1657350" y="5545138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029" name="Object 37"/>
          <p:cNvGraphicFramePr>
            <a:graphicFrameLocks noChangeAspect="1"/>
          </p:cNvGraphicFramePr>
          <p:nvPr/>
        </p:nvGraphicFramePr>
        <p:xfrm>
          <a:off x="280988" y="5386388"/>
          <a:ext cx="387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0" imgW="164880" imgH="241200" progId="Equation.DSMT4">
                  <p:embed/>
                </p:oleObj>
              </mc:Choice>
              <mc:Fallback>
                <p:oleObj name="Equation" r:id="rId10" imgW="164880" imgH="2412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5386388"/>
                        <a:ext cx="3873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0" name="Line 38"/>
          <p:cNvSpPr>
            <a:spLocks noChangeShapeType="1"/>
          </p:cNvSpPr>
          <p:nvPr/>
        </p:nvSpPr>
        <p:spPr bwMode="auto">
          <a:xfrm>
            <a:off x="1160463" y="4556125"/>
            <a:ext cx="569912" cy="638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5031" name="Object 39"/>
          <p:cNvGraphicFramePr>
            <a:graphicFrameLocks noChangeAspect="1"/>
          </p:cNvGraphicFramePr>
          <p:nvPr/>
        </p:nvGraphicFramePr>
        <p:xfrm>
          <a:off x="657225" y="4073525"/>
          <a:ext cx="4175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4073525"/>
                        <a:ext cx="417513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2" name="Freeform 40"/>
          <p:cNvSpPr>
            <a:spLocks/>
          </p:cNvSpPr>
          <p:nvPr/>
        </p:nvSpPr>
        <p:spPr bwMode="auto">
          <a:xfrm>
            <a:off x="1744663" y="5065713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3857625" y="4972050"/>
            <a:ext cx="1962150" cy="1420813"/>
            <a:chOff x="1206" y="2784"/>
            <a:chExt cx="666" cy="720"/>
          </a:xfrm>
        </p:grpSpPr>
        <p:sp>
          <p:nvSpPr>
            <p:cNvPr id="16422" name="Rectangle 42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3" name="Rectangle 43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Line 44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37" name="Line 45"/>
          <p:cNvSpPr>
            <a:spLocks noChangeShapeType="1"/>
          </p:cNvSpPr>
          <p:nvPr/>
        </p:nvSpPr>
        <p:spPr bwMode="auto">
          <a:xfrm>
            <a:off x="4019550" y="5738813"/>
            <a:ext cx="777875" cy="15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38" name="Freeform 46"/>
          <p:cNvSpPr>
            <a:spLocks/>
          </p:cNvSpPr>
          <p:nvPr/>
        </p:nvSpPr>
        <p:spPr bwMode="auto">
          <a:xfrm>
            <a:off x="4881563" y="5599113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039" name="Object 47"/>
          <p:cNvGraphicFramePr>
            <a:graphicFrameLocks noChangeAspect="1"/>
          </p:cNvGraphicFramePr>
          <p:nvPr/>
        </p:nvGraphicFramePr>
        <p:xfrm>
          <a:off x="3576638" y="5384800"/>
          <a:ext cx="47783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13" imgW="203040" imgH="279360" progId="Equation.DSMT4">
                  <p:embed/>
                </p:oleObj>
              </mc:Choice>
              <mc:Fallback>
                <p:oleObj name="Equation" r:id="rId13" imgW="203040" imgH="27936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5384800"/>
                        <a:ext cx="477837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40" name="Line 48"/>
          <p:cNvSpPr>
            <a:spLocks noChangeShapeType="1"/>
          </p:cNvSpPr>
          <p:nvPr/>
        </p:nvSpPr>
        <p:spPr bwMode="auto">
          <a:xfrm>
            <a:off x="4132263" y="4922838"/>
            <a:ext cx="673100" cy="7429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5041" name="Object 49"/>
          <p:cNvGraphicFramePr>
            <a:graphicFrameLocks noChangeAspect="1"/>
          </p:cNvGraphicFramePr>
          <p:nvPr/>
        </p:nvGraphicFramePr>
        <p:xfrm>
          <a:off x="3603625" y="4546600"/>
          <a:ext cx="5080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15" imgW="215640" imgH="279360" progId="Equation.DSMT4">
                  <p:embed/>
                </p:oleObj>
              </mc:Choice>
              <mc:Fallback>
                <p:oleObj name="Equation" r:id="rId15" imgW="215640" imgH="27936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5" y="4546600"/>
                        <a:ext cx="5080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42" name="Line 50"/>
          <p:cNvSpPr>
            <a:spLocks noChangeShapeType="1"/>
          </p:cNvSpPr>
          <p:nvPr/>
        </p:nvSpPr>
        <p:spPr bwMode="auto">
          <a:xfrm>
            <a:off x="1069975" y="5668963"/>
            <a:ext cx="1400175" cy="6350"/>
          </a:xfrm>
          <a:prstGeom prst="line">
            <a:avLst/>
          </a:prstGeom>
          <a:noFill/>
          <a:ln w="2540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6665913" y="4978400"/>
            <a:ext cx="1962150" cy="1420813"/>
            <a:chOff x="1206" y="2784"/>
            <a:chExt cx="666" cy="720"/>
          </a:xfrm>
        </p:grpSpPr>
        <p:sp>
          <p:nvSpPr>
            <p:cNvPr id="16419" name="Rectangle 52"/>
            <p:cNvSpPr>
              <a:spLocks noChangeArrowheads="1"/>
            </p:cNvSpPr>
            <p:nvPr/>
          </p:nvSpPr>
          <p:spPr bwMode="auto">
            <a:xfrm>
              <a:off x="1344" y="2784"/>
              <a:ext cx="384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Rectangle 53" descr="Wide upward diagonal"/>
            <p:cNvSpPr>
              <a:spLocks noChangeArrowheads="1"/>
            </p:cNvSpPr>
            <p:nvPr/>
          </p:nvSpPr>
          <p:spPr bwMode="auto">
            <a:xfrm>
              <a:off x="1248" y="3360"/>
              <a:ext cx="610" cy="144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Line 54"/>
            <p:cNvSpPr>
              <a:spLocks noChangeShapeType="1"/>
            </p:cNvSpPr>
            <p:nvPr/>
          </p:nvSpPr>
          <p:spPr bwMode="auto">
            <a:xfrm>
              <a:off x="1206" y="3359"/>
              <a:ext cx="66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47" name="Freeform 55"/>
          <p:cNvSpPr>
            <a:spLocks/>
          </p:cNvSpPr>
          <p:nvPr/>
        </p:nvSpPr>
        <p:spPr bwMode="auto">
          <a:xfrm>
            <a:off x="7689850" y="5605463"/>
            <a:ext cx="50800" cy="244475"/>
          </a:xfrm>
          <a:custGeom>
            <a:avLst/>
            <a:gdLst>
              <a:gd name="T0" fmla="*/ 2147483647 w 32"/>
              <a:gd name="T1" fmla="*/ 0 h 154"/>
              <a:gd name="T2" fmla="*/ 2147483647 w 32"/>
              <a:gd name="T3" fmla="*/ 2147483647 h 154"/>
              <a:gd name="T4" fmla="*/ 0 w 32"/>
              <a:gd name="T5" fmla="*/ 2147483647 h 154"/>
              <a:gd name="T6" fmla="*/ 0 60000 65536"/>
              <a:gd name="T7" fmla="*/ 0 60000 65536"/>
              <a:gd name="T8" fmla="*/ 0 60000 65536"/>
              <a:gd name="T9" fmla="*/ 0 w 32"/>
              <a:gd name="T10" fmla="*/ 0 h 154"/>
              <a:gd name="T11" fmla="*/ 32 w 32"/>
              <a:gd name="T12" fmla="*/ 154 h 1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154">
                <a:moveTo>
                  <a:pt x="1" y="0"/>
                </a:moveTo>
                <a:cubicBezTo>
                  <a:pt x="6" y="9"/>
                  <a:pt x="32" y="36"/>
                  <a:pt x="32" y="62"/>
                </a:cubicBezTo>
                <a:cubicBezTo>
                  <a:pt x="32" y="88"/>
                  <a:pt x="7" y="135"/>
                  <a:pt x="0" y="15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8" name="Line 56"/>
          <p:cNvSpPr>
            <a:spLocks noChangeShapeType="1"/>
          </p:cNvSpPr>
          <p:nvPr/>
        </p:nvSpPr>
        <p:spPr bwMode="auto">
          <a:xfrm>
            <a:off x="5780088" y="5021263"/>
            <a:ext cx="1898650" cy="6635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5049" name="Object 57"/>
          <p:cNvGraphicFramePr>
            <a:graphicFrameLocks noChangeAspect="1"/>
          </p:cNvGraphicFramePr>
          <p:nvPr/>
        </p:nvGraphicFramePr>
        <p:xfrm>
          <a:off x="5740400" y="4473575"/>
          <a:ext cx="12255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17" imgW="520560" imgH="279360" progId="Equation.DSMT4">
                  <p:embed/>
                </p:oleObj>
              </mc:Choice>
              <mc:Fallback>
                <p:oleObj name="Equation" r:id="rId17" imgW="520560" imgH="27936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00" y="4473575"/>
                        <a:ext cx="122555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50" name="Text Box 58"/>
          <p:cNvSpPr txBox="1">
            <a:spLocks noChangeArrowheads="1"/>
          </p:cNvSpPr>
          <p:nvPr/>
        </p:nvSpPr>
        <p:spPr bwMode="auto">
          <a:xfrm>
            <a:off x="2227263" y="4029075"/>
            <a:ext cx="286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2000" b="0">
                <a:solidFill>
                  <a:srgbClr val="006600"/>
                </a:solidFill>
                <a:ea typeface="MS PGothic" pitchFamily="34" charset="-128"/>
                <a:cs typeface="Angsana New" pitchFamily="18" charset="-34"/>
              </a:rPr>
              <a:t>if there are sliding vectors</a:t>
            </a:r>
          </a:p>
        </p:txBody>
      </p:sp>
      <p:sp>
        <p:nvSpPr>
          <p:cNvPr id="16417" name="Text Box 59"/>
          <p:cNvSpPr txBox="1">
            <a:spLocks noChangeArrowheads="1"/>
          </p:cNvSpPr>
          <p:nvPr/>
        </p:nvSpPr>
        <p:spPr bwMode="auto">
          <a:xfrm>
            <a:off x="1338263" y="923925"/>
            <a:ext cx="238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concurrent forces</a:t>
            </a:r>
          </a:p>
        </p:txBody>
      </p:sp>
      <p:sp>
        <p:nvSpPr>
          <p:cNvPr id="85052" name="Text Box 60"/>
          <p:cNvSpPr txBox="1">
            <a:spLocks noChangeArrowheads="1"/>
          </p:cNvSpPr>
          <p:nvPr/>
        </p:nvSpPr>
        <p:spPr bwMode="auto">
          <a:xfrm>
            <a:off x="708025" y="3540125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non-concurrent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5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5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5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5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2" grpId="0" animBg="1"/>
      <p:bldP spid="85027" grpId="0" animBg="1"/>
      <p:bldP spid="85028" grpId="0" animBg="1"/>
      <p:bldP spid="85030" grpId="0" animBg="1"/>
      <p:bldP spid="85032" grpId="0" animBg="1"/>
      <p:bldP spid="85037" grpId="0" animBg="1"/>
      <p:bldP spid="85038" grpId="0" animBg="1"/>
      <p:bldP spid="85040" grpId="0" animBg="1"/>
      <p:bldP spid="85042" grpId="0" animBg="1"/>
      <p:bldP spid="85047" grpId="0" animBg="1"/>
      <p:bldP spid="85048" grpId="0" animBg="1"/>
      <p:bldP spid="85050" grpId="0"/>
      <p:bldP spid="850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254000" y="212725"/>
            <a:ext cx="756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NEWTON’S  LAWS  OF  MOTION  (1</a:t>
            </a:r>
            <a:r>
              <a:rPr lang="en-US" baseline="30000">
                <a:solidFill>
                  <a:schemeClr val="tx2"/>
                </a:solidFill>
                <a:cs typeface="Angsana New" pitchFamily="18" charset="-34"/>
              </a:rPr>
              <a:t>st</a:t>
            </a:r>
            <a:r>
              <a:rPr lang="en-US">
                <a:solidFill>
                  <a:schemeClr val="tx2"/>
                </a:solidFill>
                <a:cs typeface="Angsana New" pitchFamily="18" charset="-34"/>
              </a:rPr>
              <a:t> Law)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573088" y="1270000"/>
            <a:ext cx="5764212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en-US" sz="2400" b="0">
                <a:cs typeface="Angsana New" pitchFamily="18" charset="-34"/>
              </a:rPr>
              <a:t>       The study of rigid body mechanics is formulated on the basis of Newton’s laws of motion.</a:t>
            </a:r>
          </a:p>
        </p:txBody>
      </p:sp>
      <p:pic>
        <p:nvPicPr>
          <p:cNvPr id="19" name="Picture 7" descr="Law-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8063" y="4849813"/>
            <a:ext cx="4640262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456363" y="5430838"/>
          <a:ext cx="1216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5" imgW="1091880" imgH="457200" progId="Equation.DSMT4">
                  <p:embed/>
                </p:oleObj>
              </mc:Choice>
              <mc:Fallback>
                <p:oleObj name="Equation" r:id="rId5" imgW="1091880" imgH="457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5614" t="-6299" r="-5614" b="-6299"/>
                      <a:stretch>
                        <a:fillRect/>
                      </a:stretch>
                    </p:blipFill>
                    <p:spPr bwMode="auto">
                      <a:xfrm>
                        <a:off x="6456363" y="5430838"/>
                        <a:ext cx="1216025" cy="514350"/>
                      </a:xfrm>
                      <a:prstGeom prst="rect">
                        <a:avLst/>
                      </a:prstGeom>
                      <a:solidFill>
                        <a:srgbClr val="A3FFE7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242888" y="2744788"/>
            <a:ext cx="85645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en-US" sz="2400" b="0" dirty="0">
                <a:cs typeface="Angsana New" pitchFamily="18" charset="-34"/>
              </a:rPr>
              <a:t> </a:t>
            </a:r>
            <a:r>
              <a:rPr lang="en-US" sz="2400" dirty="0">
                <a:solidFill>
                  <a:schemeClr val="accent2"/>
                </a:solidFill>
                <a:cs typeface="Angsana New" pitchFamily="18" charset="-34"/>
              </a:rPr>
              <a:t>First Law:</a:t>
            </a:r>
          </a:p>
          <a:p>
            <a:pPr algn="thaiDist">
              <a:defRPr/>
            </a:pPr>
            <a:r>
              <a:rPr lang="en-US" sz="2400" b="0" dirty="0">
                <a:latin typeface="+mj-lt"/>
              </a:rPr>
              <a:t>     </a:t>
            </a:r>
            <a:r>
              <a:rPr lang="en-US" sz="2400" b="0" u="sng" dirty="0">
                <a:latin typeface="+mj-lt"/>
              </a:rPr>
              <a:t>An object at rest</a:t>
            </a:r>
            <a:r>
              <a:rPr lang="en-US" sz="2400" b="0" dirty="0">
                <a:latin typeface="+mj-lt"/>
              </a:rPr>
              <a:t> </a:t>
            </a:r>
            <a:r>
              <a:rPr lang="en-US" sz="2400" b="0" dirty="0">
                <a:solidFill>
                  <a:srgbClr val="336600"/>
                </a:solidFill>
                <a:latin typeface="+mj-lt"/>
              </a:rPr>
              <a:t>tends to stay at rest </a:t>
            </a:r>
            <a:r>
              <a:rPr lang="en-US" sz="2400" b="0" dirty="0">
                <a:latin typeface="+mj-lt"/>
              </a:rPr>
              <a:t>and </a:t>
            </a:r>
            <a:r>
              <a:rPr lang="en-US" sz="2400" b="0" u="sng" dirty="0">
                <a:latin typeface="+mj-lt"/>
              </a:rPr>
              <a:t>an object in motion</a:t>
            </a:r>
            <a:r>
              <a:rPr lang="en-US" sz="2400" b="0" dirty="0">
                <a:latin typeface="+mj-lt"/>
              </a:rPr>
              <a:t> </a:t>
            </a:r>
            <a:r>
              <a:rPr lang="en-US" sz="2400" b="0" dirty="0">
                <a:solidFill>
                  <a:srgbClr val="336600"/>
                </a:solidFill>
                <a:latin typeface="+mj-lt"/>
              </a:rPr>
              <a:t>tends to stay in motion </a:t>
            </a:r>
            <a:r>
              <a:rPr lang="en-US" sz="2400" b="0" dirty="0">
                <a:latin typeface="+mj-lt"/>
              </a:rPr>
              <a:t>with the </a:t>
            </a:r>
            <a:r>
              <a:rPr lang="en-US" sz="2400" b="0" dirty="0">
                <a:solidFill>
                  <a:schemeClr val="accent2"/>
                </a:solidFill>
                <a:latin typeface="+mj-lt"/>
              </a:rPr>
              <a:t>same speed </a:t>
            </a:r>
            <a:r>
              <a:rPr lang="en-US" sz="2400" b="0" dirty="0">
                <a:latin typeface="+mj-lt"/>
              </a:rPr>
              <a:t>and in the </a:t>
            </a:r>
            <a:r>
              <a:rPr lang="en-US" sz="2400" b="0" dirty="0">
                <a:solidFill>
                  <a:schemeClr val="accent2"/>
                </a:solidFill>
                <a:latin typeface="+mj-lt"/>
              </a:rPr>
              <a:t>same direction,</a:t>
            </a:r>
            <a:r>
              <a:rPr lang="en-US" sz="2400" b="0" dirty="0">
                <a:latin typeface="+mj-lt"/>
              </a:rPr>
              <a:t> </a:t>
            </a:r>
            <a:r>
              <a:rPr lang="en-US" sz="2400" b="0" dirty="0">
                <a:solidFill>
                  <a:srgbClr val="C00000"/>
                </a:solidFill>
                <a:latin typeface="+mj-lt"/>
              </a:rPr>
              <a:t>unless acted upon by an unbalanced force</a:t>
            </a:r>
            <a:r>
              <a:rPr lang="en-US" sz="2400" b="0" dirty="0">
                <a:latin typeface="+mj-lt"/>
              </a:rPr>
              <a:t>.</a:t>
            </a:r>
            <a:endParaRPr lang="th-TH" sz="2400" b="0" dirty="0">
              <a:latin typeface="+mj-lt"/>
            </a:endParaRPr>
          </a:p>
          <a:p>
            <a:pPr algn="thaiDist">
              <a:defRPr/>
            </a:pPr>
            <a:r>
              <a:rPr lang="en-US" sz="2400" b="0" dirty="0">
                <a:latin typeface="+mj-lt"/>
                <a:cs typeface="Angsana New" pitchFamily="18" charset="-34"/>
              </a:rPr>
              <a:t>  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69113" y="1050925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254000" y="212725"/>
            <a:ext cx="756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NEWTON’S  LAWS  OF  MOTION    (2</a:t>
            </a:r>
            <a:r>
              <a:rPr lang="en-US" baseline="30000">
                <a:solidFill>
                  <a:schemeClr val="tx2"/>
                </a:solidFill>
                <a:cs typeface="Angsana New" pitchFamily="18" charset="-34"/>
              </a:rPr>
              <a:t>nd</a:t>
            </a:r>
            <a:r>
              <a:rPr lang="en-US">
                <a:solidFill>
                  <a:schemeClr val="tx2"/>
                </a:solidFill>
                <a:cs typeface="Angsana New" pitchFamily="18" charset="-34"/>
              </a:rPr>
              <a:t>  Law)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247650" y="1069975"/>
            <a:ext cx="85645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defRPr/>
            </a:pPr>
            <a:r>
              <a:rPr lang="en-US" sz="2400" dirty="0">
                <a:solidFill>
                  <a:schemeClr val="accent2"/>
                </a:solidFill>
                <a:cs typeface="Angsana New" pitchFamily="18" charset="-34"/>
              </a:rPr>
              <a:t>Second Law: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2400" b="0" dirty="0">
                <a:latin typeface="+mj-lt"/>
              </a:rPr>
              <a:t>    The acceleration of a particle is </a:t>
            </a:r>
            <a:r>
              <a:rPr lang="en-US" sz="2400" b="0" dirty="0">
                <a:solidFill>
                  <a:schemeClr val="accent2"/>
                </a:solidFill>
                <a:latin typeface="+mj-lt"/>
              </a:rPr>
              <a:t>proportional to the vector sum </a:t>
            </a:r>
            <a:r>
              <a:rPr lang="en-US" sz="2400" b="0" dirty="0">
                <a:latin typeface="+mj-lt"/>
              </a:rPr>
              <a:t>of forces acting on it, and is in the </a:t>
            </a:r>
            <a:r>
              <a:rPr lang="en-US" sz="2400" b="0" dirty="0">
                <a:solidFill>
                  <a:schemeClr val="accent2"/>
                </a:solidFill>
                <a:latin typeface="+mj-lt"/>
              </a:rPr>
              <a:t>direction of this vector sum</a:t>
            </a:r>
            <a:r>
              <a:rPr lang="en-US" sz="2400" b="0" dirty="0">
                <a:latin typeface="+mj-lt"/>
              </a:rPr>
              <a:t>.</a:t>
            </a:r>
            <a:endParaRPr lang="th-TH" sz="2400" b="0" dirty="0">
              <a:latin typeface="+mj-lt"/>
            </a:endParaRPr>
          </a:p>
        </p:txBody>
      </p:sp>
      <p:grpSp>
        <p:nvGrpSpPr>
          <p:cNvPr id="18440" name="Group 17"/>
          <p:cNvGrpSpPr>
            <a:grpSpLocks/>
          </p:cNvGrpSpPr>
          <p:nvPr/>
        </p:nvGrpSpPr>
        <p:grpSpPr bwMode="auto">
          <a:xfrm>
            <a:off x="5335588" y="3246438"/>
            <a:ext cx="2293937" cy="833437"/>
            <a:chOff x="1728" y="3630"/>
            <a:chExt cx="1566" cy="525"/>
          </a:xfrm>
        </p:grpSpPr>
        <p:sp>
          <p:nvSpPr>
            <p:cNvPr id="18445" name="Oval 9" descr="Granite"/>
            <p:cNvSpPr>
              <a:spLocks noChangeArrowheads="1"/>
            </p:cNvSpPr>
            <p:nvPr/>
          </p:nvSpPr>
          <p:spPr bwMode="auto">
            <a:xfrm>
              <a:off x="2070" y="3630"/>
              <a:ext cx="270" cy="264"/>
            </a:xfrm>
            <a:prstGeom prst="ellipse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Line 10"/>
            <p:cNvSpPr>
              <a:spLocks noChangeShapeType="1"/>
            </p:cNvSpPr>
            <p:nvPr/>
          </p:nvSpPr>
          <p:spPr bwMode="auto">
            <a:xfrm>
              <a:off x="1728" y="3774"/>
              <a:ext cx="33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Text Box 11"/>
            <p:cNvSpPr txBox="1">
              <a:spLocks noChangeArrowheads="1"/>
            </p:cNvSpPr>
            <p:nvPr/>
          </p:nvSpPr>
          <p:spPr bwMode="auto">
            <a:xfrm>
              <a:off x="2066" y="3828"/>
              <a:ext cx="3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i="1">
                  <a:cs typeface="Angsana New" pitchFamily="18" charset="-34"/>
                </a:rPr>
                <a:t>m</a:t>
              </a:r>
            </a:p>
          </p:txBody>
        </p:sp>
        <p:sp>
          <p:nvSpPr>
            <p:cNvPr id="18448" name="Line 12"/>
            <p:cNvSpPr>
              <a:spLocks noChangeShapeType="1"/>
            </p:cNvSpPr>
            <p:nvPr/>
          </p:nvSpPr>
          <p:spPr bwMode="auto">
            <a:xfrm>
              <a:off x="2914" y="3783"/>
              <a:ext cx="380" cy="9"/>
            </a:xfrm>
            <a:prstGeom prst="line">
              <a:avLst/>
            </a:prstGeom>
            <a:noFill/>
            <a:ln w="38100">
              <a:solidFill>
                <a:srgbClr val="336600"/>
              </a:solidFill>
              <a:prstDash val="sys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35" name="Object 15"/>
            <p:cNvGraphicFramePr>
              <a:graphicFrameLocks noChangeAspect="1"/>
            </p:cNvGraphicFramePr>
            <p:nvPr/>
          </p:nvGraphicFramePr>
          <p:xfrm>
            <a:off x="1764" y="3825"/>
            <a:ext cx="17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0" name="Equation" r:id="rId5" imgW="126720" imgH="203040" progId="Equation.DSMT4">
                    <p:embed/>
                  </p:oleObj>
                </mc:Choice>
                <mc:Fallback>
                  <p:oleObj name="Equation" r:id="rId5" imgW="126720" imgH="20304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4" y="3825"/>
                          <a:ext cx="179" cy="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6" name="Object 16"/>
            <p:cNvGraphicFramePr>
              <a:graphicFrameLocks noChangeAspect="1"/>
            </p:cNvGraphicFramePr>
            <p:nvPr/>
          </p:nvGraphicFramePr>
          <p:xfrm>
            <a:off x="2941" y="3867"/>
            <a:ext cx="179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1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1" y="3867"/>
                          <a:ext cx="179" cy="2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41" name="Text Box 18"/>
          <p:cNvSpPr txBox="1">
            <a:spLocks noChangeArrowheads="1"/>
          </p:cNvSpPr>
          <p:nvPr/>
        </p:nvSpPr>
        <p:spPr bwMode="auto">
          <a:xfrm>
            <a:off x="6459538" y="4905375"/>
            <a:ext cx="16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en-US" b="0">
              <a:ea typeface="MS PGothic" pitchFamily="34" charset="-128"/>
              <a:cs typeface="Angsana New" pitchFamily="18" charset="-34"/>
            </a:endParaRPr>
          </a:p>
        </p:txBody>
      </p:sp>
      <p:grpSp>
        <p:nvGrpSpPr>
          <p:cNvPr id="18442" name="Group 21"/>
          <p:cNvGrpSpPr>
            <a:grpSpLocks/>
          </p:cNvGrpSpPr>
          <p:nvPr/>
        </p:nvGrpSpPr>
        <p:grpSpPr bwMode="auto">
          <a:xfrm>
            <a:off x="5761038" y="4764088"/>
            <a:ext cx="1608137" cy="714375"/>
            <a:chOff x="3930" y="3528"/>
            <a:chExt cx="1098" cy="450"/>
          </a:xfrm>
        </p:grpSpPr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930" y="3528"/>
              <a:ext cx="1098" cy="4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aphicFrame>
          <p:nvGraphicFramePr>
            <p:cNvPr id="18434" name="Object 19"/>
            <p:cNvGraphicFramePr>
              <a:graphicFrameLocks noChangeAspect="1"/>
            </p:cNvGraphicFramePr>
            <p:nvPr/>
          </p:nvGraphicFramePr>
          <p:xfrm>
            <a:off x="3982" y="3529"/>
            <a:ext cx="963" cy="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2" name="Equation" r:id="rId9" imgW="558720" imgH="241200" progId="Equation.DSMT4">
                    <p:embed/>
                  </p:oleObj>
                </mc:Choice>
                <mc:Fallback>
                  <p:oleObj name="Equation" r:id="rId9" imgW="558720" imgH="2412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2" y="3529"/>
                          <a:ext cx="963" cy="4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8443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6900" y="2803525"/>
            <a:ext cx="3352800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ChangeArrowheads="1"/>
          </p:cNvSpPr>
          <p:nvPr/>
        </p:nvSpPr>
        <p:spPr bwMode="auto">
          <a:xfrm>
            <a:off x="473075" y="252413"/>
            <a:ext cx="7727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3200" i="1"/>
              <a:t>Manner Guideline in this Lecture Course</a:t>
            </a:r>
            <a:endParaRPr lang="ja-JP" altLang="en-US" sz="3200" i="1">
              <a:ea typeface="MS PGothic" pitchFamily="34" charset="-128"/>
              <a:cs typeface="Angsana New" pitchFamily="18" charset="-34"/>
            </a:endParaRPr>
          </a:p>
        </p:txBody>
      </p:sp>
      <p:sp>
        <p:nvSpPr>
          <p:cNvPr id="100355" name="Text Box 6"/>
          <p:cNvSpPr txBox="1">
            <a:spLocks noChangeArrowheads="1"/>
          </p:cNvSpPr>
          <p:nvPr/>
        </p:nvSpPr>
        <p:spPr bwMode="auto">
          <a:xfrm>
            <a:off x="709613" y="1192213"/>
            <a:ext cx="5045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/>
              <a:t>  </a:t>
            </a:r>
            <a:r>
              <a:rPr lang="en-US" b="0">
                <a:solidFill>
                  <a:srgbClr val="0000CC"/>
                </a:solidFill>
              </a:rPr>
              <a:t>Be reasonable and act politely</a:t>
            </a:r>
            <a:r>
              <a:rPr lang="en-US" b="0"/>
              <a:t>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54050" y="1998663"/>
            <a:ext cx="786765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/>
              <a:t>  </a:t>
            </a:r>
            <a:r>
              <a:rPr lang="en-US" b="0">
                <a:solidFill>
                  <a:srgbClr val="0000CC"/>
                </a:solidFill>
              </a:rPr>
              <a:t>Turn off your mobile phone</a:t>
            </a:r>
            <a:r>
              <a:rPr lang="en-US" b="0"/>
              <a:t>.  </a:t>
            </a:r>
            <a:r>
              <a:rPr lang="en-US" sz="2400" b="0"/>
              <a:t>If you have urgent calls </a:t>
            </a:r>
          </a:p>
          <a:p>
            <a:pPr algn="l">
              <a:buFont typeface="Wingdings" pitchFamily="2" charset="2"/>
              <a:buNone/>
            </a:pPr>
            <a:r>
              <a:rPr lang="en-US" sz="2400" b="0"/>
              <a:t>      to make or answer, kindly leave the room.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33413" y="4030663"/>
            <a:ext cx="8308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/>
              <a:t>  </a:t>
            </a:r>
            <a:r>
              <a:rPr lang="en-US" b="0">
                <a:solidFill>
                  <a:srgbClr val="0000CC"/>
                </a:solidFill>
              </a:rPr>
              <a:t>No noisy chat</a:t>
            </a:r>
            <a:r>
              <a:rPr lang="en-US" b="0"/>
              <a:t> and all other activities that can distract </a:t>
            </a:r>
          </a:p>
          <a:p>
            <a:pPr algn="l">
              <a:buFont typeface="Wingdings" pitchFamily="2" charset="2"/>
              <a:buNone/>
            </a:pPr>
            <a:r>
              <a:rPr lang="en-US" b="0"/>
              <a:t>    the lecture should be avoided.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66750" y="3170238"/>
            <a:ext cx="6367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>
                <a:cs typeface="Angsana New" pitchFamily="18" charset="-34"/>
              </a:rPr>
              <a:t>  </a:t>
            </a:r>
            <a:r>
              <a:rPr lang="en-US" b="0">
                <a:solidFill>
                  <a:srgbClr val="0000CC"/>
                </a:solidFill>
                <a:cs typeface="Angsana New" pitchFamily="18" charset="-34"/>
              </a:rPr>
              <a:t>No food.</a:t>
            </a:r>
            <a:r>
              <a:rPr lang="en-US" b="0">
                <a:cs typeface="Angsana New" pitchFamily="18" charset="-34"/>
              </a:rPr>
              <a:t>  </a:t>
            </a:r>
            <a:r>
              <a:rPr lang="en-US" sz="2400" b="0">
                <a:cs typeface="Angsana New" pitchFamily="18" charset="-34"/>
              </a:rPr>
              <a:t>Only water and candy are allowed.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669925" y="5281613"/>
            <a:ext cx="525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/>
              <a:t>  </a:t>
            </a:r>
            <a:r>
              <a:rPr lang="en-US" b="0">
                <a:solidFill>
                  <a:srgbClr val="0000CC"/>
                </a:solidFill>
              </a:rPr>
              <a:t>Do not disturb your classmates.</a:t>
            </a:r>
            <a:r>
              <a:rPr lang="en-US" b="0"/>
              <a:t> 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657225" y="6015038"/>
            <a:ext cx="296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0"/>
              <a:t>  </a:t>
            </a:r>
            <a:r>
              <a:rPr lang="en-US" altLang="ja-JP" b="0">
                <a:solidFill>
                  <a:srgbClr val="0000CC"/>
                </a:solidFill>
                <a:ea typeface="MS PGothic" pitchFamily="34" charset="-128"/>
              </a:rPr>
              <a:t>Dress properly.</a:t>
            </a:r>
            <a:r>
              <a:rPr lang="en-US" b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2" grpId="0"/>
      <p:bldP spid="3086" grpId="0"/>
      <p:bldP spid="3092" grpId="0"/>
      <p:bldP spid="309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cs typeface="Angsana New" pitchFamily="18" charset="-34"/>
              </a:rPr>
              <a:t>NEWTON’S  LAWS  OF  MOTION</a:t>
            </a:r>
          </a:p>
        </p:txBody>
      </p:sp>
      <p:sp>
        <p:nvSpPr>
          <p:cNvPr id="19463" name="Rectangle 3"/>
          <p:cNvSpPr>
            <a:spLocks noChangeArrowheads="1"/>
          </p:cNvSpPr>
          <p:nvPr/>
        </p:nvSpPr>
        <p:spPr bwMode="auto">
          <a:xfrm>
            <a:off x="211138" y="838200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0" y="885825"/>
            <a:ext cx="8150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600">
                <a:solidFill>
                  <a:schemeClr val="accent2"/>
                </a:solidFill>
                <a:cs typeface="Angsana New" pitchFamily="18" charset="-34"/>
              </a:rPr>
              <a:t>Third Law:</a:t>
            </a:r>
            <a:r>
              <a:rPr lang="en-US" sz="2600">
                <a:cs typeface="Angsana New" pitchFamily="18" charset="-34"/>
              </a:rPr>
              <a:t> </a:t>
            </a:r>
            <a:r>
              <a:rPr lang="en-US" sz="2600" b="0">
                <a:cs typeface="Angsana New" pitchFamily="18" charset="-34"/>
              </a:rPr>
              <a:t/>
            </a:r>
            <a:br>
              <a:rPr lang="en-US" sz="2600" b="0">
                <a:cs typeface="Angsana New" pitchFamily="18" charset="-34"/>
              </a:rPr>
            </a:br>
            <a:r>
              <a:rPr lang="en-US" sz="2600" b="0">
                <a:cs typeface="Angsana New" pitchFamily="18" charset="-34"/>
              </a:rPr>
              <a:t>    The mutual forces of </a:t>
            </a:r>
            <a:r>
              <a:rPr lang="en-US" sz="2600" b="0">
                <a:solidFill>
                  <a:srgbClr val="006600"/>
                </a:solidFill>
                <a:cs typeface="Angsana New" pitchFamily="18" charset="-34"/>
              </a:rPr>
              <a:t>action and reaction</a:t>
            </a:r>
            <a:r>
              <a:rPr lang="en-US" sz="2600" b="0">
                <a:cs typeface="Angsana New" pitchFamily="18" charset="-34"/>
              </a:rPr>
              <a:t> between two particles are </a:t>
            </a:r>
            <a:r>
              <a:rPr lang="en-US" sz="2600" b="0">
                <a:solidFill>
                  <a:srgbClr val="006600"/>
                </a:solidFill>
                <a:cs typeface="Angsana New" pitchFamily="18" charset="-34"/>
              </a:rPr>
              <a:t>equal in magnitude</a:t>
            </a:r>
            <a:r>
              <a:rPr lang="en-US" sz="2600" b="0">
                <a:cs typeface="Angsana New" pitchFamily="18" charset="-34"/>
              </a:rPr>
              <a:t>, </a:t>
            </a:r>
            <a:r>
              <a:rPr lang="en-US" sz="2600" b="0">
                <a:solidFill>
                  <a:srgbClr val="006600"/>
                </a:solidFill>
                <a:cs typeface="Angsana New" pitchFamily="18" charset="-34"/>
              </a:rPr>
              <a:t>opposite in direction</a:t>
            </a:r>
            <a:r>
              <a:rPr lang="en-US" sz="2600" b="0">
                <a:cs typeface="Angsana New" pitchFamily="18" charset="-34"/>
              </a:rPr>
              <a:t>, </a:t>
            </a:r>
          </a:p>
          <a:p>
            <a:pPr algn="l"/>
            <a:r>
              <a:rPr lang="en-US" sz="2600" b="0">
                <a:cs typeface="Angsana New" pitchFamily="18" charset="-34"/>
              </a:rPr>
              <a:t>and </a:t>
            </a:r>
            <a:r>
              <a:rPr lang="en-US" sz="2600" b="0">
                <a:solidFill>
                  <a:srgbClr val="006600"/>
                </a:solidFill>
                <a:cs typeface="Angsana New" pitchFamily="18" charset="-34"/>
              </a:rPr>
              <a:t>collinear</a:t>
            </a:r>
            <a:r>
              <a:rPr lang="en-US" sz="2600" b="0">
                <a:cs typeface="Angsana New" pitchFamily="18" charset="-34"/>
              </a:rPr>
              <a:t>. </a:t>
            </a:r>
          </a:p>
        </p:txBody>
      </p:sp>
      <p:grpSp>
        <p:nvGrpSpPr>
          <p:cNvPr id="19465" name="Group 23"/>
          <p:cNvGrpSpPr>
            <a:grpSpLocks/>
          </p:cNvGrpSpPr>
          <p:nvPr/>
        </p:nvGrpSpPr>
        <p:grpSpPr bwMode="auto">
          <a:xfrm>
            <a:off x="1198563" y="3662363"/>
            <a:ext cx="1489075" cy="2379662"/>
            <a:chOff x="908" y="2149"/>
            <a:chExt cx="938" cy="1499"/>
          </a:xfrm>
        </p:grpSpPr>
        <p:sp>
          <p:nvSpPr>
            <p:cNvPr id="19494" name="Freeform 24"/>
            <p:cNvSpPr>
              <a:spLocks/>
            </p:cNvSpPr>
            <p:nvPr/>
          </p:nvSpPr>
          <p:spPr bwMode="auto">
            <a:xfrm>
              <a:off x="958" y="2389"/>
              <a:ext cx="486" cy="105"/>
            </a:xfrm>
            <a:custGeom>
              <a:avLst/>
              <a:gdLst>
                <a:gd name="T0" fmla="*/ 4 w 486"/>
                <a:gd name="T1" fmla="*/ 0 h 105"/>
                <a:gd name="T2" fmla="*/ 80 w 486"/>
                <a:gd name="T3" fmla="*/ 88 h 105"/>
                <a:gd name="T4" fmla="*/ 486 w 486"/>
                <a:gd name="T5" fmla="*/ 104 h 105"/>
                <a:gd name="T6" fmla="*/ 0 60000 65536"/>
                <a:gd name="T7" fmla="*/ 0 60000 65536"/>
                <a:gd name="T8" fmla="*/ 0 60000 65536"/>
                <a:gd name="T9" fmla="*/ 0 w 486"/>
                <a:gd name="T10" fmla="*/ 0 h 105"/>
                <a:gd name="T11" fmla="*/ 486 w 486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6" h="105">
                  <a:moveTo>
                    <a:pt x="4" y="0"/>
                  </a:moveTo>
                  <a:cubicBezTo>
                    <a:pt x="17" y="16"/>
                    <a:pt x="0" y="71"/>
                    <a:pt x="80" y="88"/>
                  </a:cubicBezTo>
                  <a:cubicBezTo>
                    <a:pt x="160" y="105"/>
                    <a:pt x="402" y="101"/>
                    <a:pt x="486" y="10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Freeform 25"/>
            <p:cNvSpPr>
              <a:spLocks/>
            </p:cNvSpPr>
            <p:nvPr/>
          </p:nvSpPr>
          <p:spPr bwMode="auto">
            <a:xfrm>
              <a:off x="908" y="2380"/>
              <a:ext cx="517" cy="257"/>
            </a:xfrm>
            <a:custGeom>
              <a:avLst/>
              <a:gdLst>
                <a:gd name="T0" fmla="*/ 70 w 517"/>
                <a:gd name="T1" fmla="*/ 45 h 257"/>
                <a:gd name="T2" fmla="*/ 59 w 517"/>
                <a:gd name="T3" fmla="*/ 18 h 257"/>
                <a:gd name="T4" fmla="*/ 20 w 517"/>
                <a:gd name="T5" fmla="*/ 13 h 257"/>
                <a:gd name="T6" fmla="*/ 6 w 517"/>
                <a:gd name="T7" fmla="*/ 99 h 257"/>
                <a:gd name="T8" fmla="*/ 57 w 517"/>
                <a:gd name="T9" fmla="*/ 178 h 257"/>
                <a:gd name="T10" fmla="*/ 335 w 517"/>
                <a:gd name="T11" fmla="*/ 233 h 257"/>
                <a:gd name="T12" fmla="*/ 517 w 517"/>
                <a:gd name="T13" fmla="*/ 257 h 2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7"/>
                <a:gd name="T22" fmla="*/ 0 h 257"/>
                <a:gd name="T23" fmla="*/ 517 w 517"/>
                <a:gd name="T24" fmla="*/ 257 h 2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7" h="257">
                  <a:moveTo>
                    <a:pt x="70" y="45"/>
                  </a:moveTo>
                  <a:cubicBezTo>
                    <a:pt x="68" y="41"/>
                    <a:pt x="67" y="23"/>
                    <a:pt x="59" y="18"/>
                  </a:cubicBezTo>
                  <a:cubicBezTo>
                    <a:pt x="51" y="13"/>
                    <a:pt x="29" y="0"/>
                    <a:pt x="20" y="13"/>
                  </a:cubicBezTo>
                  <a:cubicBezTo>
                    <a:pt x="11" y="26"/>
                    <a:pt x="0" y="72"/>
                    <a:pt x="6" y="99"/>
                  </a:cubicBezTo>
                  <a:cubicBezTo>
                    <a:pt x="12" y="126"/>
                    <a:pt x="2" y="156"/>
                    <a:pt x="57" y="178"/>
                  </a:cubicBezTo>
                  <a:cubicBezTo>
                    <a:pt x="112" y="200"/>
                    <a:pt x="258" y="220"/>
                    <a:pt x="335" y="233"/>
                  </a:cubicBezTo>
                  <a:cubicBezTo>
                    <a:pt x="412" y="246"/>
                    <a:pt x="479" y="252"/>
                    <a:pt x="517" y="2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Oval 26"/>
            <p:cNvSpPr>
              <a:spLocks noChangeArrowheads="1"/>
            </p:cNvSpPr>
            <p:nvPr/>
          </p:nvSpPr>
          <p:spPr bwMode="auto">
            <a:xfrm>
              <a:off x="1392" y="2149"/>
              <a:ext cx="288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Freeform 27"/>
            <p:cNvSpPr>
              <a:spLocks/>
            </p:cNvSpPr>
            <p:nvPr/>
          </p:nvSpPr>
          <p:spPr bwMode="auto">
            <a:xfrm>
              <a:off x="1632" y="2485"/>
              <a:ext cx="214" cy="540"/>
            </a:xfrm>
            <a:custGeom>
              <a:avLst/>
              <a:gdLst>
                <a:gd name="T0" fmla="*/ 0 w 214"/>
                <a:gd name="T1" fmla="*/ 0 h 540"/>
                <a:gd name="T2" fmla="*/ 127 w 214"/>
                <a:gd name="T3" fmla="*/ 115 h 540"/>
                <a:gd name="T4" fmla="*/ 211 w 214"/>
                <a:gd name="T5" fmla="*/ 314 h 540"/>
                <a:gd name="T6" fmla="*/ 144 w 214"/>
                <a:gd name="T7" fmla="*/ 468 h 540"/>
                <a:gd name="T8" fmla="*/ 84 w 214"/>
                <a:gd name="T9" fmla="*/ 54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540"/>
                <a:gd name="T17" fmla="*/ 214 w 214"/>
                <a:gd name="T18" fmla="*/ 540 h 5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540">
                  <a:moveTo>
                    <a:pt x="0" y="0"/>
                  </a:moveTo>
                  <a:cubicBezTo>
                    <a:pt x="21" y="19"/>
                    <a:pt x="92" y="63"/>
                    <a:pt x="127" y="115"/>
                  </a:cubicBezTo>
                  <a:cubicBezTo>
                    <a:pt x="162" y="167"/>
                    <a:pt x="208" y="255"/>
                    <a:pt x="211" y="314"/>
                  </a:cubicBezTo>
                  <a:cubicBezTo>
                    <a:pt x="214" y="373"/>
                    <a:pt x="165" y="430"/>
                    <a:pt x="144" y="468"/>
                  </a:cubicBezTo>
                  <a:cubicBezTo>
                    <a:pt x="123" y="506"/>
                    <a:pt x="96" y="525"/>
                    <a:pt x="84" y="54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Freeform 28"/>
            <p:cNvSpPr>
              <a:spLocks/>
            </p:cNvSpPr>
            <p:nvPr/>
          </p:nvSpPr>
          <p:spPr bwMode="auto">
            <a:xfrm>
              <a:off x="1392" y="2629"/>
              <a:ext cx="95" cy="589"/>
            </a:xfrm>
            <a:custGeom>
              <a:avLst/>
              <a:gdLst>
                <a:gd name="T0" fmla="*/ 0 w 95"/>
                <a:gd name="T1" fmla="*/ 0 h 589"/>
                <a:gd name="T2" fmla="*/ 24 w 95"/>
                <a:gd name="T3" fmla="*/ 378 h 589"/>
                <a:gd name="T4" fmla="*/ 95 w 95"/>
                <a:gd name="T5" fmla="*/ 589 h 589"/>
                <a:gd name="T6" fmla="*/ 0 60000 65536"/>
                <a:gd name="T7" fmla="*/ 0 60000 65536"/>
                <a:gd name="T8" fmla="*/ 0 60000 65536"/>
                <a:gd name="T9" fmla="*/ 0 w 95"/>
                <a:gd name="T10" fmla="*/ 0 h 589"/>
                <a:gd name="T11" fmla="*/ 95 w 95"/>
                <a:gd name="T12" fmla="*/ 589 h 5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5" h="589">
                  <a:moveTo>
                    <a:pt x="0" y="0"/>
                  </a:moveTo>
                  <a:cubicBezTo>
                    <a:pt x="4" y="63"/>
                    <a:pt x="8" y="280"/>
                    <a:pt x="24" y="378"/>
                  </a:cubicBezTo>
                  <a:cubicBezTo>
                    <a:pt x="40" y="476"/>
                    <a:pt x="80" y="545"/>
                    <a:pt x="95" y="5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Freeform 29"/>
            <p:cNvSpPr>
              <a:spLocks/>
            </p:cNvSpPr>
            <p:nvPr/>
          </p:nvSpPr>
          <p:spPr bwMode="auto">
            <a:xfrm>
              <a:off x="1493" y="3205"/>
              <a:ext cx="61" cy="372"/>
            </a:xfrm>
            <a:custGeom>
              <a:avLst/>
              <a:gdLst>
                <a:gd name="T0" fmla="*/ 0 w 61"/>
                <a:gd name="T1" fmla="*/ 0 h 372"/>
                <a:gd name="T2" fmla="*/ 61 w 61"/>
                <a:gd name="T3" fmla="*/ 252 h 372"/>
                <a:gd name="T4" fmla="*/ 1 w 61"/>
                <a:gd name="T5" fmla="*/ 372 h 372"/>
                <a:gd name="T6" fmla="*/ 0 60000 65536"/>
                <a:gd name="T7" fmla="*/ 0 60000 65536"/>
                <a:gd name="T8" fmla="*/ 0 60000 65536"/>
                <a:gd name="T9" fmla="*/ 0 w 61"/>
                <a:gd name="T10" fmla="*/ 0 h 372"/>
                <a:gd name="T11" fmla="*/ 61 w 61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" h="372">
                  <a:moveTo>
                    <a:pt x="0" y="0"/>
                  </a:moveTo>
                  <a:cubicBezTo>
                    <a:pt x="10" y="42"/>
                    <a:pt x="61" y="190"/>
                    <a:pt x="61" y="252"/>
                  </a:cubicBezTo>
                  <a:cubicBezTo>
                    <a:pt x="61" y="314"/>
                    <a:pt x="13" y="347"/>
                    <a:pt x="1" y="372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Freeform 30"/>
            <p:cNvSpPr>
              <a:spLocks/>
            </p:cNvSpPr>
            <p:nvPr/>
          </p:nvSpPr>
          <p:spPr bwMode="auto">
            <a:xfrm>
              <a:off x="1707" y="2967"/>
              <a:ext cx="69" cy="632"/>
            </a:xfrm>
            <a:custGeom>
              <a:avLst/>
              <a:gdLst>
                <a:gd name="T0" fmla="*/ 0 w 69"/>
                <a:gd name="T1" fmla="*/ 0 h 632"/>
                <a:gd name="T2" fmla="*/ 21 w 69"/>
                <a:gd name="T3" fmla="*/ 440 h 632"/>
                <a:gd name="T4" fmla="*/ 69 w 69"/>
                <a:gd name="T5" fmla="*/ 632 h 632"/>
                <a:gd name="T6" fmla="*/ 0 60000 65536"/>
                <a:gd name="T7" fmla="*/ 0 60000 65536"/>
                <a:gd name="T8" fmla="*/ 0 60000 65536"/>
                <a:gd name="T9" fmla="*/ 0 w 69"/>
                <a:gd name="T10" fmla="*/ 0 h 632"/>
                <a:gd name="T11" fmla="*/ 69 w 69"/>
                <a:gd name="T12" fmla="*/ 632 h 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" h="632">
                  <a:moveTo>
                    <a:pt x="0" y="0"/>
                  </a:moveTo>
                  <a:cubicBezTo>
                    <a:pt x="5" y="73"/>
                    <a:pt x="9" y="335"/>
                    <a:pt x="21" y="440"/>
                  </a:cubicBezTo>
                  <a:cubicBezTo>
                    <a:pt x="33" y="545"/>
                    <a:pt x="59" y="592"/>
                    <a:pt x="69" y="632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Freeform 31"/>
            <p:cNvSpPr>
              <a:spLocks/>
            </p:cNvSpPr>
            <p:nvPr/>
          </p:nvSpPr>
          <p:spPr bwMode="auto">
            <a:xfrm>
              <a:off x="1680" y="2700"/>
              <a:ext cx="78" cy="218"/>
            </a:xfrm>
            <a:custGeom>
              <a:avLst/>
              <a:gdLst>
                <a:gd name="T0" fmla="*/ 14 w 78"/>
                <a:gd name="T1" fmla="*/ 0 h 218"/>
                <a:gd name="T2" fmla="*/ 14 w 78"/>
                <a:gd name="T3" fmla="*/ 206 h 218"/>
                <a:gd name="T4" fmla="*/ 78 w 78"/>
                <a:gd name="T5" fmla="*/ 73 h 218"/>
                <a:gd name="T6" fmla="*/ 14 w 78"/>
                <a:gd name="T7" fmla="*/ 0 h 2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218"/>
                <a:gd name="T14" fmla="*/ 78 w 78"/>
                <a:gd name="T15" fmla="*/ 218 h 2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218">
                  <a:moveTo>
                    <a:pt x="14" y="0"/>
                  </a:moveTo>
                  <a:cubicBezTo>
                    <a:pt x="0" y="23"/>
                    <a:pt x="3" y="194"/>
                    <a:pt x="14" y="206"/>
                  </a:cubicBezTo>
                  <a:cubicBezTo>
                    <a:pt x="25" y="218"/>
                    <a:pt x="78" y="107"/>
                    <a:pt x="78" y="73"/>
                  </a:cubicBezTo>
                  <a:cubicBezTo>
                    <a:pt x="78" y="39"/>
                    <a:pt x="27" y="15"/>
                    <a:pt x="14" y="0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Freeform 32"/>
            <p:cNvSpPr>
              <a:spLocks/>
            </p:cNvSpPr>
            <p:nvPr/>
          </p:nvSpPr>
          <p:spPr bwMode="auto">
            <a:xfrm>
              <a:off x="1494" y="3540"/>
              <a:ext cx="287" cy="108"/>
            </a:xfrm>
            <a:custGeom>
              <a:avLst/>
              <a:gdLst>
                <a:gd name="T0" fmla="*/ 0 w 287"/>
                <a:gd name="T1" fmla="*/ 37 h 108"/>
                <a:gd name="T2" fmla="*/ 60 w 287"/>
                <a:gd name="T3" fmla="*/ 85 h 108"/>
                <a:gd name="T4" fmla="*/ 138 w 287"/>
                <a:gd name="T5" fmla="*/ 1 h 108"/>
                <a:gd name="T6" fmla="*/ 180 w 287"/>
                <a:gd name="T7" fmla="*/ 79 h 108"/>
                <a:gd name="T8" fmla="*/ 270 w 287"/>
                <a:gd name="T9" fmla="*/ 103 h 108"/>
                <a:gd name="T10" fmla="*/ 282 w 287"/>
                <a:gd name="T11" fmla="*/ 49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7"/>
                <a:gd name="T19" fmla="*/ 0 h 108"/>
                <a:gd name="T20" fmla="*/ 287 w 287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7" h="108">
                  <a:moveTo>
                    <a:pt x="0" y="37"/>
                  </a:moveTo>
                  <a:cubicBezTo>
                    <a:pt x="10" y="45"/>
                    <a:pt x="37" y="91"/>
                    <a:pt x="60" y="85"/>
                  </a:cubicBezTo>
                  <a:cubicBezTo>
                    <a:pt x="83" y="79"/>
                    <a:pt x="118" y="2"/>
                    <a:pt x="138" y="1"/>
                  </a:cubicBezTo>
                  <a:cubicBezTo>
                    <a:pt x="158" y="0"/>
                    <a:pt x="158" y="62"/>
                    <a:pt x="180" y="79"/>
                  </a:cubicBezTo>
                  <a:cubicBezTo>
                    <a:pt x="202" y="96"/>
                    <a:pt x="253" y="108"/>
                    <a:pt x="270" y="103"/>
                  </a:cubicBezTo>
                  <a:cubicBezTo>
                    <a:pt x="287" y="98"/>
                    <a:pt x="280" y="60"/>
                    <a:pt x="282" y="4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Line 33"/>
            <p:cNvSpPr>
              <a:spLocks noChangeShapeType="1"/>
            </p:cNvSpPr>
            <p:nvPr/>
          </p:nvSpPr>
          <p:spPr bwMode="auto">
            <a:xfrm>
              <a:off x="1536" y="3157"/>
              <a:ext cx="96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66" name="Group 34"/>
          <p:cNvGrpSpPr>
            <a:grpSpLocks/>
          </p:cNvGrpSpPr>
          <p:nvPr/>
        </p:nvGrpSpPr>
        <p:grpSpPr bwMode="auto">
          <a:xfrm>
            <a:off x="976313" y="3451225"/>
            <a:ext cx="228600" cy="1828800"/>
            <a:chOff x="768" y="2016"/>
            <a:chExt cx="144" cy="1152"/>
          </a:xfrm>
        </p:grpSpPr>
        <p:sp>
          <p:nvSpPr>
            <p:cNvPr id="19492" name="Rectangle 35" descr="Wide upward diagonal"/>
            <p:cNvSpPr>
              <a:spLocks noChangeArrowheads="1"/>
            </p:cNvSpPr>
            <p:nvPr/>
          </p:nvSpPr>
          <p:spPr bwMode="auto">
            <a:xfrm>
              <a:off x="768" y="2016"/>
              <a:ext cx="144" cy="115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25400">
              <a:noFill/>
              <a:miter lim="800000"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Line 36"/>
            <p:cNvSpPr>
              <a:spLocks noChangeShapeType="1"/>
            </p:cNvSpPr>
            <p:nvPr/>
          </p:nvSpPr>
          <p:spPr bwMode="auto">
            <a:xfrm>
              <a:off x="912" y="2016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864350" y="3587750"/>
            <a:ext cx="1489075" cy="2379663"/>
            <a:chOff x="908" y="2149"/>
            <a:chExt cx="938" cy="1499"/>
          </a:xfrm>
        </p:grpSpPr>
        <p:sp>
          <p:nvSpPr>
            <p:cNvPr id="19482" name="Freeform 38"/>
            <p:cNvSpPr>
              <a:spLocks/>
            </p:cNvSpPr>
            <p:nvPr/>
          </p:nvSpPr>
          <p:spPr bwMode="auto">
            <a:xfrm>
              <a:off x="958" y="2389"/>
              <a:ext cx="486" cy="105"/>
            </a:xfrm>
            <a:custGeom>
              <a:avLst/>
              <a:gdLst>
                <a:gd name="T0" fmla="*/ 4 w 486"/>
                <a:gd name="T1" fmla="*/ 0 h 105"/>
                <a:gd name="T2" fmla="*/ 80 w 486"/>
                <a:gd name="T3" fmla="*/ 88 h 105"/>
                <a:gd name="T4" fmla="*/ 486 w 486"/>
                <a:gd name="T5" fmla="*/ 104 h 105"/>
                <a:gd name="T6" fmla="*/ 0 60000 65536"/>
                <a:gd name="T7" fmla="*/ 0 60000 65536"/>
                <a:gd name="T8" fmla="*/ 0 60000 65536"/>
                <a:gd name="T9" fmla="*/ 0 w 486"/>
                <a:gd name="T10" fmla="*/ 0 h 105"/>
                <a:gd name="T11" fmla="*/ 486 w 486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6" h="105">
                  <a:moveTo>
                    <a:pt x="4" y="0"/>
                  </a:moveTo>
                  <a:cubicBezTo>
                    <a:pt x="17" y="16"/>
                    <a:pt x="0" y="71"/>
                    <a:pt x="80" y="88"/>
                  </a:cubicBezTo>
                  <a:cubicBezTo>
                    <a:pt x="160" y="105"/>
                    <a:pt x="402" y="101"/>
                    <a:pt x="486" y="10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Freeform 39"/>
            <p:cNvSpPr>
              <a:spLocks/>
            </p:cNvSpPr>
            <p:nvPr/>
          </p:nvSpPr>
          <p:spPr bwMode="auto">
            <a:xfrm>
              <a:off x="908" y="2380"/>
              <a:ext cx="517" cy="257"/>
            </a:xfrm>
            <a:custGeom>
              <a:avLst/>
              <a:gdLst>
                <a:gd name="T0" fmla="*/ 70 w 517"/>
                <a:gd name="T1" fmla="*/ 45 h 257"/>
                <a:gd name="T2" fmla="*/ 59 w 517"/>
                <a:gd name="T3" fmla="*/ 18 h 257"/>
                <a:gd name="T4" fmla="*/ 20 w 517"/>
                <a:gd name="T5" fmla="*/ 13 h 257"/>
                <a:gd name="T6" fmla="*/ 6 w 517"/>
                <a:gd name="T7" fmla="*/ 99 h 257"/>
                <a:gd name="T8" fmla="*/ 57 w 517"/>
                <a:gd name="T9" fmla="*/ 178 h 257"/>
                <a:gd name="T10" fmla="*/ 335 w 517"/>
                <a:gd name="T11" fmla="*/ 233 h 257"/>
                <a:gd name="T12" fmla="*/ 517 w 517"/>
                <a:gd name="T13" fmla="*/ 257 h 2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7"/>
                <a:gd name="T22" fmla="*/ 0 h 257"/>
                <a:gd name="T23" fmla="*/ 517 w 517"/>
                <a:gd name="T24" fmla="*/ 257 h 2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7" h="257">
                  <a:moveTo>
                    <a:pt x="70" y="45"/>
                  </a:moveTo>
                  <a:cubicBezTo>
                    <a:pt x="68" y="41"/>
                    <a:pt x="67" y="23"/>
                    <a:pt x="59" y="18"/>
                  </a:cubicBezTo>
                  <a:cubicBezTo>
                    <a:pt x="51" y="13"/>
                    <a:pt x="29" y="0"/>
                    <a:pt x="20" y="13"/>
                  </a:cubicBezTo>
                  <a:cubicBezTo>
                    <a:pt x="11" y="26"/>
                    <a:pt x="0" y="72"/>
                    <a:pt x="6" y="99"/>
                  </a:cubicBezTo>
                  <a:cubicBezTo>
                    <a:pt x="12" y="126"/>
                    <a:pt x="2" y="156"/>
                    <a:pt x="57" y="178"/>
                  </a:cubicBezTo>
                  <a:cubicBezTo>
                    <a:pt x="112" y="200"/>
                    <a:pt x="258" y="220"/>
                    <a:pt x="335" y="233"/>
                  </a:cubicBezTo>
                  <a:cubicBezTo>
                    <a:pt x="412" y="246"/>
                    <a:pt x="479" y="252"/>
                    <a:pt x="517" y="25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40"/>
            <p:cNvSpPr>
              <a:spLocks noChangeArrowheads="1"/>
            </p:cNvSpPr>
            <p:nvPr/>
          </p:nvSpPr>
          <p:spPr bwMode="auto">
            <a:xfrm>
              <a:off x="1392" y="2149"/>
              <a:ext cx="288" cy="3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Freeform 41"/>
            <p:cNvSpPr>
              <a:spLocks/>
            </p:cNvSpPr>
            <p:nvPr/>
          </p:nvSpPr>
          <p:spPr bwMode="auto">
            <a:xfrm>
              <a:off x="1632" y="2485"/>
              <a:ext cx="214" cy="540"/>
            </a:xfrm>
            <a:custGeom>
              <a:avLst/>
              <a:gdLst>
                <a:gd name="T0" fmla="*/ 0 w 214"/>
                <a:gd name="T1" fmla="*/ 0 h 540"/>
                <a:gd name="T2" fmla="*/ 127 w 214"/>
                <a:gd name="T3" fmla="*/ 115 h 540"/>
                <a:gd name="T4" fmla="*/ 211 w 214"/>
                <a:gd name="T5" fmla="*/ 314 h 540"/>
                <a:gd name="T6" fmla="*/ 144 w 214"/>
                <a:gd name="T7" fmla="*/ 468 h 540"/>
                <a:gd name="T8" fmla="*/ 84 w 214"/>
                <a:gd name="T9" fmla="*/ 540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540"/>
                <a:gd name="T17" fmla="*/ 214 w 214"/>
                <a:gd name="T18" fmla="*/ 540 h 5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540">
                  <a:moveTo>
                    <a:pt x="0" y="0"/>
                  </a:moveTo>
                  <a:cubicBezTo>
                    <a:pt x="21" y="19"/>
                    <a:pt x="92" y="63"/>
                    <a:pt x="127" y="115"/>
                  </a:cubicBezTo>
                  <a:cubicBezTo>
                    <a:pt x="162" y="167"/>
                    <a:pt x="208" y="255"/>
                    <a:pt x="211" y="314"/>
                  </a:cubicBezTo>
                  <a:cubicBezTo>
                    <a:pt x="214" y="373"/>
                    <a:pt x="165" y="430"/>
                    <a:pt x="144" y="468"/>
                  </a:cubicBezTo>
                  <a:cubicBezTo>
                    <a:pt x="123" y="506"/>
                    <a:pt x="96" y="525"/>
                    <a:pt x="84" y="54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Freeform 42"/>
            <p:cNvSpPr>
              <a:spLocks/>
            </p:cNvSpPr>
            <p:nvPr/>
          </p:nvSpPr>
          <p:spPr bwMode="auto">
            <a:xfrm>
              <a:off x="1392" y="2629"/>
              <a:ext cx="95" cy="589"/>
            </a:xfrm>
            <a:custGeom>
              <a:avLst/>
              <a:gdLst>
                <a:gd name="T0" fmla="*/ 0 w 95"/>
                <a:gd name="T1" fmla="*/ 0 h 589"/>
                <a:gd name="T2" fmla="*/ 24 w 95"/>
                <a:gd name="T3" fmla="*/ 378 h 589"/>
                <a:gd name="T4" fmla="*/ 95 w 95"/>
                <a:gd name="T5" fmla="*/ 589 h 589"/>
                <a:gd name="T6" fmla="*/ 0 60000 65536"/>
                <a:gd name="T7" fmla="*/ 0 60000 65536"/>
                <a:gd name="T8" fmla="*/ 0 60000 65536"/>
                <a:gd name="T9" fmla="*/ 0 w 95"/>
                <a:gd name="T10" fmla="*/ 0 h 589"/>
                <a:gd name="T11" fmla="*/ 95 w 95"/>
                <a:gd name="T12" fmla="*/ 589 h 5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5" h="589">
                  <a:moveTo>
                    <a:pt x="0" y="0"/>
                  </a:moveTo>
                  <a:cubicBezTo>
                    <a:pt x="4" y="63"/>
                    <a:pt x="8" y="280"/>
                    <a:pt x="24" y="378"/>
                  </a:cubicBezTo>
                  <a:cubicBezTo>
                    <a:pt x="40" y="476"/>
                    <a:pt x="80" y="545"/>
                    <a:pt x="95" y="58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Freeform 43"/>
            <p:cNvSpPr>
              <a:spLocks/>
            </p:cNvSpPr>
            <p:nvPr/>
          </p:nvSpPr>
          <p:spPr bwMode="auto">
            <a:xfrm>
              <a:off x="1493" y="3205"/>
              <a:ext cx="61" cy="372"/>
            </a:xfrm>
            <a:custGeom>
              <a:avLst/>
              <a:gdLst>
                <a:gd name="T0" fmla="*/ 0 w 61"/>
                <a:gd name="T1" fmla="*/ 0 h 372"/>
                <a:gd name="T2" fmla="*/ 61 w 61"/>
                <a:gd name="T3" fmla="*/ 252 h 372"/>
                <a:gd name="T4" fmla="*/ 1 w 61"/>
                <a:gd name="T5" fmla="*/ 372 h 372"/>
                <a:gd name="T6" fmla="*/ 0 60000 65536"/>
                <a:gd name="T7" fmla="*/ 0 60000 65536"/>
                <a:gd name="T8" fmla="*/ 0 60000 65536"/>
                <a:gd name="T9" fmla="*/ 0 w 61"/>
                <a:gd name="T10" fmla="*/ 0 h 372"/>
                <a:gd name="T11" fmla="*/ 61 w 61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" h="372">
                  <a:moveTo>
                    <a:pt x="0" y="0"/>
                  </a:moveTo>
                  <a:cubicBezTo>
                    <a:pt x="10" y="42"/>
                    <a:pt x="61" y="190"/>
                    <a:pt x="61" y="252"/>
                  </a:cubicBezTo>
                  <a:cubicBezTo>
                    <a:pt x="61" y="314"/>
                    <a:pt x="13" y="347"/>
                    <a:pt x="1" y="372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Freeform 44"/>
            <p:cNvSpPr>
              <a:spLocks/>
            </p:cNvSpPr>
            <p:nvPr/>
          </p:nvSpPr>
          <p:spPr bwMode="auto">
            <a:xfrm>
              <a:off x="1707" y="2967"/>
              <a:ext cx="69" cy="632"/>
            </a:xfrm>
            <a:custGeom>
              <a:avLst/>
              <a:gdLst>
                <a:gd name="T0" fmla="*/ 0 w 69"/>
                <a:gd name="T1" fmla="*/ 0 h 632"/>
                <a:gd name="T2" fmla="*/ 21 w 69"/>
                <a:gd name="T3" fmla="*/ 440 h 632"/>
                <a:gd name="T4" fmla="*/ 69 w 69"/>
                <a:gd name="T5" fmla="*/ 632 h 632"/>
                <a:gd name="T6" fmla="*/ 0 60000 65536"/>
                <a:gd name="T7" fmla="*/ 0 60000 65536"/>
                <a:gd name="T8" fmla="*/ 0 60000 65536"/>
                <a:gd name="T9" fmla="*/ 0 w 69"/>
                <a:gd name="T10" fmla="*/ 0 h 632"/>
                <a:gd name="T11" fmla="*/ 69 w 69"/>
                <a:gd name="T12" fmla="*/ 632 h 6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" h="632">
                  <a:moveTo>
                    <a:pt x="0" y="0"/>
                  </a:moveTo>
                  <a:cubicBezTo>
                    <a:pt x="5" y="73"/>
                    <a:pt x="9" y="335"/>
                    <a:pt x="21" y="440"/>
                  </a:cubicBezTo>
                  <a:cubicBezTo>
                    <a:pt x="33" y="545"/>
                    <a:pt x="59" y="592"/>
                    <a:pt x="69" y="632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Freeform 45"/>
            <p:cNvSpPr>
              <a:spLocks/>
            </p:cNvSpPr>
            <p:nvPr/>
          </p:nvSpPr>
          <p:spPr bwMode="auto">
            <a:xfrm>
              <a:off x="1680" y="2700"/>
              <a:ext cx="78" cy="218"/>
            </a:xfrm>
            <a:custGeom>
              <a:avLst/>
              <a:gdLst>
                <a:gd name="T0" fmla="*/ 14 w 78"/>
                <a:gd name="T1" fmla="*/ 0 h 218"/>
                <a:gd name="T2" fmla="*/ 14 w 78"/>
                <a:gd name="T3" fmla="*/ 206 h 218"/>
                <a:gd name="T4" fmla="*/ 78 w 78"/>
                <a:gd name="T5" fmla="*/ 73 h 218"/>
                <a:gd name="T6" fmla="*/ 14 w 78"/>
                <a:gd name="T7" fmla="*/ 0 h 2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218"/>
                <a:gd name="T14" fmla="*/ 78 w 78"/>
                <a:gd name="T15" fmla="*/ 218 h 2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218">
                  <a:moveTo>
                    <a:pt x="14" y="0"/>
                  </a:moveTo>
                  <a:cubicBezTo>
                    <a:pt x="0" y="23"/>
                    <a:pt x="3" y="194"/>
                    <a:pt x="14" y="206"/>
                  </a:cubicBezTo>
                  <a:cubicBezTo>
                    <a:pt x="25" y="218"/>
                    <a:pt x="78" y="107"/>
                    <a:pt x="78" y="73"/>
                  </a:cubicBezTo>
                  <a:cubicBezTo>
                    <a:pt x="78" y="39"/>
                    <a:pt x="27" y="15"/>
                    <a:pt x="14" y="0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Freeform 46"/>
            <p:cNvSpPr>
              <a:spLocks/>
            </p:cNvSpPr>
            <p:nvPr/>
          </p:nvSpPr>
          <p:spPr bwMode="auto">
            <a:xfrm>
              <a:off x="1494" y="3540"/>
              <a:ext cx="287" cy="108"/>
            </a:xfrm>
            <a:custGeom>
              <a:avLst/>
              <a:gdLst>
                <a:gd name="T0" fmla="*/ 0 w 287"/>
                <a:gd name="T1" fmla="*/ 37 h 108"/>
                <a:gd name="T2" fmla="*/ 60 w 287"/>
                <a:gd name="T3" fmla="*/ 85 h 108"/>
                <a:gd name="T4" fmla="*/ 138 w 287"/>
                <a:gd name="T5" fmla="*/ 1 h 108"/>
                <a:gd name="T6" fmla="*/ 180 w 287"/>
                <a:gd name="T7" fmla="*/ 79 h 108"/>
                <a:gd name="T8" fmla="*/ 270 w 287"/>
                <a:gd name="T9" fmla="*/ 103 h 108"/>
                <a:gd name="T10" fmla="*/ 282 w 287"/>
                <a:gd name="T11" fmla="*/ 49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7"/>
                <a:gd name="T19" fmla="*/ 0 h 108"/>
                <a:gd name="T20" fmla="*/ 287 w 287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7" h="108">
                  <a:moveTo>
                    <a:pt x="0" y="37"/>
                  </a:moveTo>
                  <a:cubicBezTo>
                    <a:pt x="10" y="45"/>
                    <a:pt x="37" y="91"/>
                    <a:pt x="60" y="85"/>
                  </a:cubicBezTo>
                  <a:cubicBezTo>
                    <a:pt x="83" y="79"/>
                    <a:pt x="118" y="2"/>
                    <a:pt x="138" y="1"/>
                  </a:cubicBezTo>
                  <a:cubicBezTo>
                    <a:pt x="158" y="0"/>
                    <a:pt x="158" y="62"/>
                    <a:pt x="180" y="79"/>
                  </a:cubicBezTo>
                  <a:cubicBezTo>
                    <a:pt x="202" y="96"/>
                    <a:pt x="253" y="108"/>
                    <a:pt x="270" y="103"/>
                  </a:cubicBezTo>
                  <a:cubicBezTo>
                    <a:pt x="287" y="98"/>
                    <a:pt x="280" y="60"/>
                    <a:pt x="282" y="4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Line 47"/>
            <p:cNvSpPr>
              <a:spLocks noChangeShapeType="1"/>
            </p:cNvSpPr>
            <p:nvPr/>
          </p:nvSpPr>
          <p:spPr bwMode="auto">
            <a:xfrm>
              <a:off x="1536" y="3157"/>
              <a:ext cx="96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349750" y="3359150"/>
            <a:ext cx="228600" cy="1828800"/>
            <a:chOff x="768" y="2016"/>
            <a:chExt cx="144" cy="1152"/>
          </a:xfrm>
        </p:grpSpPr>
        <p:sp>
          <p:nvSpPr>
            <p:cNvPr id="19480" name="Rectangle 49" descr="Wide upward diagonal"/>
            <p:cNvSpPr>
              <a:spLocks noChangeArrowheads="1"/>
            </p:cNvSpPr>
            <p:nvPr/>
          </p:nvSpPr>
          <p:spPr bwMode="auto">
            <a:xfrm>
              <a:off x="768" y="2016"/>
              <a:ext cx="144" cy="115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25400">
              <a:noFill/>
              <a:miter lim="800000"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Line 50"/>
            <p:cNvSpPr>
              <a:spLocks noChangeShapeType="1"/>
            </p:cNvSpPr>
            <p:nvPr/>
          </p:nvSpPr>
          <p:spPr bwMode="auto">
            <a:xfrm>
              <a:off x="912" y="2016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19" name="Line 51"/>
          <p:cNvSpPr>
            <a:spLocks noChangeShapeType="1"/>
          </p:cNvSpPr>
          <p:nvPr/>
        </p:nvSpPr>
        <p:spPr bwMode="auto">
          <a:xfrm flipH="1">
            <a:off x="4578350" y="4121150"/>
            <a:ext cx="8382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none" w="sm" len="sm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821" name="Object 53"/>
          <p:cNvGraphicFramePr>
            <a:graphicFrameLocks noChangeAspect="1"/>
          </p:cNvGraphicFramePr>
          <p:nvPr/>
        </p:nvGraphicFramePr>
        <p:xfrm>
          <a:off x="4943475" y="3511550"/>
          <a:ext cx="4333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511550"/>
                        <a:ext cx="4333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5983288" y="3511550"/>
            <a:ext cx="881062" cy="609600"/>
            <a:chOff x="3900" y="2320"/>
            <a:chExt cx="555" cy="384"/>
          </a:xfrm>
        </p:grpSpPr>
        <p:sp>
          <p:nvSpPr>
            <p:cNvPr id="19479" name="Line 52"/>
            <p:cNvSpPr>
              <a:spLocks noChangeShapeType="1"/>
            </p:cNvSpPr>
            <p:nvPr/>
          </p:nvSpPr>
          <p:spPr bwMode="auto">
            <a:xfrm>
              <a:off x="3927" y="2704"/>
              <a:ext cx="52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61" name="Object 54"/>
            <p:cNvGraphicFramePr>
              <a:graphicFrameLocks noChangeAspect="1"/>
            </p:cNvGraphicFramePr>
            <p:nvPr/>
          </p:nvGraphicFramePr>
          <p:xfrm>
            <a:off x="3900" y="2320"/>
            <a:ext cx="420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7" name="Equation" r:id="rId6" imgW="253800" imgH="203040" progId="Equation.DSMT4">
                    <p:embed/>
                  </p:oleObj>
                </mc:Choice>
                <mc:Fallback>
                  <p:oleObj name="Equation" r:id="rId6" imgW="253800" imgH="203040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0" y="2320"/>
                          <a:ext cx="420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9"/>
          <p:cNvGrpSpPr>
            <a:grpSpLocks/>
          </p:cNvGrpSpPr>
          <p:nvPr/>
        </p:nvGrpSpPr>
        <p:grpSpPr bwMode="auto">
          <a:xfrm>
            <a:off x="328613" y="3565525"/>
            <a:ext cx="838200" cy="609600"/>
            <a:chOff x="207" y="2150"/>
            <a:chExt cx="528" cy="384"/>
          </a:xfrm>
        </p:grpSpPr>
        <p:sp>
          <p:nvSpPr>
            <p:cNvPr id="19478" name="Line 58"/>
            <p:cNvSpPr>
              <a:spLocks noChangeShapeType="1"/>
            </p:cNvSpPr>
            <p:nvPr/>
          </p:nvSpPr>
          <p:spPr bwMode="auto">
            <a:xfrm flipH="1">
              <a:off x="207" y="2534"/>
              <a:ext cx="528" cy="0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60" name="Object 59"/>
            <p:cNvGraphicFramePr>
              <a:graphicFrameLocks noChangeAspect="1"/>
            </p:cNvGraphicFramePr>
            <p:nvPr/>
          </p:nvGraphicFramePr>
          <p:xfrm>
            <a:off x="342" y="2150"/>
            <a:ext cx="273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8" name="Equation" r:id="rId8" imgW="164880" imgH="203040" progId="Equation.DSMT4">
                    <p:embed/>
                  </p:oleObj>
                </mc:Choice>
                <mc:Fallback>
                  <p:oleObj name="Equation" r:id="rId8" imgW="164880" imgH="20304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" y="2150"/>
                          <a:ext cx="273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1174750" y="3587750"/>
            <a:ext cx="881063" cy="609600"/>
            <a:chOff x="3900" y="2320"/>
            <a:chExt cx="555" cy="384"/>
          </a:xfrm>
        </p:grpSpPr>
        <p:sp>
          <p:nvSpPr>
            <p:cNvPr id="19477" name="Line 63"/>
            <p:cNvSpPr>
              <a:spLocks noChangeShapeType="1"/>
            </p:cNvSpPr>
            <p:nvPr/>
          </p:nvSpPr>
          <p:spPr bwMode="auto">
            <a:xfrm>
              <a:off x="3927" y="2704"/>
              <a:ext cx="52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59" name="Object 64"/>
            <p:cNvGraphicFramePr>
              <a:graphicFrameLocks noChangeAspect="1"/>
            </p:cNvGraphicFramePr>
            <p:nvPr/>
          </p:nvGraphicFramePr>
          <p:xfrm>
            <a:off x="3900" y="2320"/>
            <a:ext cx="420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9" name="Equation" r:id="rId9" imgW="253800" imgH="203040" progId="Equation.DSMT4">
                    <p:embed/>
                  </p:oleObj>
                </mc:Choice>
                <mc:Fallback>
                  <p:oleObj name="Equation" r:id="rId9" imgW="253800" imgH="203040" progId="Equation.DSMT4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0" y="2320"/>
                          <a:ext cx="420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834" name="Text Box 66"/>
          <p:cNvSpPr txBox="1">
            <a:spLocks noChangeArrowheads="1"/>
          </p:cNvSpPr>
          <p:nvPr/>
        </p:nvSpPr>
        <p:spPr bwMode="auto">
          <a:xfrm>
            <a:off x="790575" y="6246813"/>
            <a:ext cx="1768475" cy="4667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Confusing?</a:t>
            </a:r>
          </a:p>
        </p:txBody>
      </p:sp>
      <p:sp>
        <p:nvSpPr>
          <p:cNvPr id="32835" name="Text Box 67"/>
          <p:cNvSpPr txBox="1">
            <a:spLocks noChangeArrowheads="1"/>
          </p:cNvSpPr>
          <p:nvPr/>
        </p:nvSpPr>
        <p:spPr bwMode="auto">
          <a:xfrm>
            <a:off x="3736975" y="6159500"/>
            <a:ext cx="504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Concept of  </a:t>
            </a:r>
            <a:r>
              <a:rPr lang="en-US" altLang="ja-JP" sz="2400" b="0">
                <a:solidFill>
                  <a:schemeClr val="accent2"/>
                </a:solidFill>
                <a:ea typeface="MS PGothic" pitchFamily="34" charset="-128"/>
                <a:cs typeface="Angsana New" pitchFamily="18" charset="-34"/>
              </a:rPr>
              <a:t>FBD </a:t>
            </a:r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 (</a:t>
            </a:r>
            <a:r>
              <a:rPr lang="en-US" altLang="ja-JP" sz="2400" b="0">
                <a:solidFill>
                  <a:schemeClr val="accent2"/>
                </a:solidFill>
                <a:ea typeface="MS PGothic" pitchFamily="34" charset="-128"/>
                <a:cs typeface="Angsana New" pitchFamily="18" charset="-34"/>
              </a:rPr>
              <a:t>Free Body Diagram</a:t>
            </a:r>
            <a:r>
              <a:rPr lang="en-US" altLang="ja-JP" sz="2400" b="0">
                <a:ea typeface="MS PGothic" pitchFamily="34" charset="-128"/>
                <a:cs typeface="Angsana New" pitchFamily="18" charset="-34"/>
              </a:rPr>
              <a:t>)</a:t>
            </a:r>
          </a:p>
        </p:txBody>
      </p:sp>
      <p:sp>
        <p:nvSpPr>
          <p:cNvPr id="32836" name="Text Box 68"/>
          <p:cNvSpPr txBox="1">
            <a:spLocks noChangeArrowheads="1"/>
          </p:cNvSpPr>
          <p:nvPr/>
        </p:nvSpPr>
        <p:spPr bwMode="auto">
          <a:xfrm>
            <a:off x="4044950" y="5530850"/>
            <a:ext cx="3481388" cy="4667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0">
                <a:solidFill>
                  <a:srgbClr val="CC3300"/>
                </a:solidFill>
                <a:ea typeface="MS PGothic" pitchFamily="34" charset="-128"/>
                <a:cs typeface="Angsana New" pitchFamily="18" charset="-34"/>
              </a:rPr>
              <a:t>Point: Isolate the body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362200" y="2287588"/>
            <a:ext cx="5356225" cy="708025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0">
                <a:latin typeface="Arial" charset="0"/>
              </a:rPr>
              <a:t>Forces always occur in pairs – equal and opposite action-reaction force pairs.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9" grpId="0" animBg="1"/>
      <p:bldP spid="32834" grpId="0" animBg="1"/>
      <p:bldP spid="32835" grpId="0"/>
      <p:bldP spid="3283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203200" y="200025"/>
            <a:ext cx="660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>
                <a:solidFill>
                  <a:schemeClr val="accent2"/>
                </a:solidFill>
                <a:cs typeface="Angsana New" pitchFamily="18" charset="-34"/>
              </a:rPr>
              <a:t>Newton’s  Law of  Gravitation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4905375" y="919163"/>
          <a:ext cx="18462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4" imgW="685800" imgH="393480" progId="Equation.3">
                  <p:embed/>
                </p:oleObj>
              </mc:Choice>
              <mc:Fallback>
                <p:oleObj name="Equation" r:id="rId4" imgW="685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919163"/>
                        <a:ext cx="1846263" cy="106045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89300" y="2057400"/>
            <a:ext cx="58547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 eaLnBrk="0" hangingPunct="0"/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- M &amp; m are particle masses </a:t>
            </a:r>
          </a:p>
          <a:p>
            <a:pPr lvl="1" algn="l" eaLnBrk="0" hangingPunct="0">
              <a:buFontTx/>
              <a:buChar char="-"/>
            </a:pPr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 G is the universal constant of gravitation, </a:t>
            </a:r>
          </a:p>
          <a:p>
            <a:pPr lvl="1" algn="l" eaLnBrk="0" hangingPunct="0"/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      6.673 x 10</a:t>
            </a:r>
            <a:r>
              <a:rPr lang="en-US" sz="2000" b="0" baseline="30000">
                <a:solidFill>
                  <a:schemeClr val="tx2"/>
                </a:solidFill>
                <a:cs typeface="Angsana New" pitchFamily="18" charset="-34"/>
              </a:rPr>
              <a:t>-11</a:t>
            </a:r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 m</a:t>
            </a:r>
            <a:r>
              <a:rPr lang="en-US" sz="2000" b="0" baseline="30000">
                <a:solidFill>
                  <a:schemeClr val="tx2"/>
                </a:solidFill>
                <a:cs typeface="Angsana New" pitchFamily="18" charset="-34"/>
              </a:rPr>
              <a:t>3</a:t>
            </a:r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/kg-s</a:t>
            </a:r>
            <a:r>
              <a:rPr lang="en-US" sz="2000" b="0" baseline="30000">
                <a:solidFill>
                  <a:schemeClr val="tx2"/>
                </a:solidFill>
                <a:cs typeface="Angsana New" pitchFamily="18" charset="-34"/>
              </a:rPr>
              <a:t>2 </a:t>
            </a:r>
            <a:endParaRPr lang="en-US" sz="2000" b="0">
              <a:solidFill>
                <a:schemeClr val="tx2"/>
              </a:solidFill>
              <a:cs typeface="Angsana New" pitchFamily="18" charset="-34"/>
            </a:endParaRPr>
          </a:p>
          <a:p>
            <a:pPr lvl="1" algn="l" eaLnBrk="0" hangingPunct="0"/>
            <a:r>
              <a:rPr lang="en-US" sz="2000" b="0">
                <a:solidFill>
                  <a:schemeClr val="tx2"/>
                </a:solidFill>
                <a:cs typeface="Angsana New" pitchFamily="18" charset="-34"/>
              </a:rPr>
              <a:t>- r   is the distance between the particles.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481013" y="3751263"/>
            <a:ext cx="4256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For Gravity on earth  </a:t>
            </a:r>
            <a:r>
              <a:rPr lang="en-US" sz="1800" b="0" i="1">
                <a:solidFill>
                  <a:schemeClr val="tx2"/>
                </a:solidFill>
                <a:cs typeface="Angsana New" pitchFamily="18" charset="-34"/>
              </a:rPr>
              <a:t> (at sea level)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685800" y="5351463"/>
            <a:ext cx="5600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where </a:t>
            </a:r>
          </a:p>
          <a:p>
            <a:pPr algn="l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     -  m is the mass of the body in question </a:t>
            </a:r>
          </a:p>
          <a:p>
            <a:pPr algn="l"/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     -  g = GM/R</a:t>
            </a:r>
            <a:r>
              <a:rPr lang="en-US" sz="2400" b="0" baseline="30000">
                <a:solidFill>
                  <a:schemeClr val="tx2"/>
                </a:solidFill>
                <a:cs typeface="Angsana New" pitchFamily="18" charset="-34"/>
              </a:rPr>
              <a:t>2  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=  9.81 m/s</a:t>
            </a:r>
            <a:r>
              <a:rPr lang="en-US" sz="2400" b="0" baseline="30000">
                <a:solidFill>
                  <a:schemeClr val="tx2"/>
                </a:solidFill>
                <a:cs typeface="Angsana New" pitchFamily="18" charset="-34"/>
              </a:rPr>
              <a:t>2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 (32.2 ft/s</a:t>
            </a:r>
            <a:r>
              <a:rPr lang="en-US" sz="2400" b="0" baseline="30000">
                <a:solidFill>
                  <a:schemeClr val="tx2"/>
                </a:solidFill>
                <a:cs typeface="Angsana New" pitchFamily="18" charset="-34"/>
              </a:rPr>
              <a:t>2)</a:t>
            </a:r>
            <a:r>
              <a:rPr lang="en-US" sz="2400" b="0">
                <a:solidFill>
                  <a:schemeClr val="tx2"/>
                </a:solidFill>
                <a:cs typeface="Angsana New" pitchFamily="18" charset="-34"/>
              </a:rPr>
              <a:t> </a:t>
            </a:r>
          </a:p>
        </p:txBody>
      </p:sp>
      <p:pic>
        <p:nvPicPr>
          <p:cNvPr id="16395" name="Picture 13" descr="j018276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2B1714"/>
              </a:clrFrom>
              <a:clrTo>
                <a:srgbClr val="2B1714">
                  <a:alpha val="0"/>
                </a:srgbClr>
              </a:clrTo>
            </a:clrChange>
            <a:lum bright="12000" contrast="18000"/>
          </a:blip>
          <a:srcRect l="11378" t="10486" r="19809" b="4478"/>
          <a:stretch>
            <a:fillRect/>
          </a:stretch>
        </p:blipFill>
        <p:spPr bwMode="auto">
          <a:xfrm>
            <a:off x="6181725" y="4246563"/>
            <a:ext cx="25209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6011863" y="4030663"/>
            <a:ext cx="376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336600"/>
                </a:solidFill>
                <a:cs typeface="Angsana New" pitchFamily="18" charset="-34"/>
              </a:rPr>
              <a:t>m</a:t>
            </a:r>
          </a:p>
        </p:txBody>
      </p:sp>
      <p:sp>
        <p:nvSpPr>
          <p:cNvPr id="16398" name="Text Box 16"/>
          <p:cNvSpPr txBox="1">
            <a:spLocks noChangeArrowheads="1"/>
          </p:cNvSpPr>
          <p:nvPr/>
        </p:nvSpPr>
        <p:spPr bwMode="auto">
          <a:xfrm>
            <a:off x="7264400" y="5467350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i="1">
                <a:solidFill>
                  <a:srgbClr val="CC66FF"/>
                </a:solidFill>
                <a:cs typeface="Angsana New" pitchFamily="18" charset="-34"/>
              </a:rPr>
              <a:t>M</a:t>
            </a: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6596063" y="4606925"/>
            <a:ext cx="477837" cy="428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Text Box 19"/>
          <p:cNvSpPr txBox="1">
            <a:spLocks noChangeArrowheads="1"/>
          </p:cNvSpPr>
          <p:nvPr/>
        </p:nvSpPr>
        <p:spPr bwMode="auto">
          <a:xfrm>
            <a:off x="6858000" y="4351338"/>
            <a:ext cx="684213" cy="3079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i="1">
                <a:solidFill>
                  <a:schemeClr val="accent2"/>
                </a:solidFill>
                <a:cs typeface="Angsana New" pitchFamily="18" charset="-34"/>
              </a:rPr>
              <a:t>W=mg</a:t>
            </a:r>
          </a:p>
        </p:txBody>
      </p:sp>
      <p:graphicFrame>
        <p:nvGraphicFramePr>
          <p:cNvPr id="16402" name="Object 6"/>
          <p:cNvGraphicFramePr>
            <a:graphicFrameLocks noChangeAspect="1"/>
          </p:cNvGraphicFramePr>
          <p:nvPr/>
        </p:nvGraphicFramePr>
        <p:xfrm>
          <a:off x="2501900" y="4487863"/>
          <a:ext cx="14430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7" imgW="1295280" imgH="457200" progId="Equation.DSMT4">
                  <p:embed/>
                </p:oleObj>
              </mc:Choice>
              <mc:Fallback>
                <p:oleObj name="Equation" r:id="rId7" imgW="12952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5647" t="-8000" r="-5647" b="-8000"/>
                      <a:stretch>
                        <a:fillRect/>
                      </a:stretch>
                    </p:blipFill>
                    <p:spPr bwMode="auto">
                      <a:xfrm>
                        <a:off x="2501900" y="4487863"/>
                        <a:ext cx="1443038" cy="5334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Oval 19"/>
          <p:cNvSpPr>
            <a:spLocks noChangeArrowheads="1"/>
          </p:cNvSpPr>
          <p:nvPr/>
        </p:nvSpPr>
        <p:spPr bwMode="auto">
          <a:xfrm>
            <a:off x="2247900" y="2019300"/>
            <a:ext cx="444500" cy="469900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TextBox 20"/>
          <p:cNvSpPr txBox="1">
            <a:spLocks noChangeArrowheads="1"/>
          </p:cNvSpPr>
          <p:nvPr/>
        </p:nvSpPr>
        <p:spPr bwMode="auto">
          <a:xfrm>
            <a:off x="800100" y="1066800"/>
            <a:ext cx="368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 i="1"/>
              <a:t>M</a:t>
            </a:r>
            <a:endParaRPr lang="th-TH" sz="1600" b="0" i="1"/>
          </a:p>
        </p:txBody>
      </p:sp>
      <p:sp>
        <p:nvSpPr>
          <p:cNvPr id="20495" name="Oval 21"/>
          <p:cNvSpPr>
            <a:spLocks noChangeArrowheads="1"/>
          </p:cNvSpPr>
          <p:nvPr/>
        </p:nvSpPr>
        <p:spPr bwMode="auto">
          <a:xfrm>
            <a:off x="1092200" y="1219200"/>
            <a:ext cx="787400" cy="685800"/>
          </a:xfrm>
          <a:prstGeom prst="ellipse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TextBox 22"/>
          <p:cNvSpPr txBox="1">
            <a:spLocks noChangeArrowheads="1"/>
          </p:cNvSpPr>
          <p:nvPr/>
        </p:nvSpPr>
        <p:spPr bwMode="auto">
          <a:xfrm>
            <a:off x="2705100" y="1943100"/>
            <a:ext cx="38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 i="1"/>
              <a:t>m</a:t>
            </a:r>
            <a:endParaRPr lang="th-TH" sz="1600" b="0" i="1"/>
          </a:p>
        </p:txBody>
      </p:sp>
      <p:cxnSp>
        <p:nvCxnSpPr>
          <p:cNvPr id="20497" name="Straight Arrow Connector 24"/>
          <p:cNvCxnSpPr>
            <a:cxnSpLocks noChangeShapeType="1"/>
          </p:cNvCxnSpPr>
          <p:nvPr/>
        </p:nvCxnSpPr>
        <p:spPr bwMode="auto">
          <a:xfrm>
            <a:off x="1435100" y="1536700"/>
            <a:ext cx="1054100" cy="736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20498" name="TextBox 28"/>
          <p:cNvSpPr txBox="1">
            <a:spLocks noChangeArrowheads="1"/>
          </p:cNvSpPr>
          <p:nvPr/>
        </p:nvSpPr>
        <p:spPr bwMode="auto">
          <a:xfrm>
            <a:off x="1638300" y="1765300"/>
            <a:ext cx="368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 i="1"/>
              <a:t>r</a:t>
            </a:r>
            <a:endParaRPr lang="th-TH" sz="1600" b="0" i="1"/>
          </a:p>
        </p:txBody>
      </p:sp>
      <p:cxnSp>
        <p:nvCxnSpPr>
          <p:cNvPr id="20499" name="Straight Arrow Connector 31"/>
          <p:cNvCxnSpPr>
            <a:cxnSpLocks noChangeShapeType="1"/>
          </p:cNvCxnSpPr>
          <p:nvPr/>
        </p:nvCxnSpPr>
        <p:spPr bwMode="auto">
          <a:xfrm rot="10800000">
            <a:off x="2130425" y="2014538"/>
            <a:ext cx="346075" cy="258762"/>
          </a:xfrm>
          <a:prstGeom prst="straightConnector1">
            <a:avLst/>
          </a:prstGeom>
          <a:noFill/>
          <a:ln w="38100" algn="ctr">
            <a:solidFill>
              <a:srgbClr val="996633"/>
            </a:solidFill>
            <a:round/>
            <a:headEnd/>
            <a:tailEnd type="triangle" w="med" len="med"/>
          </a:ln>
        </p:spPr>
      </p:cxnSp>
      <p:sp>
        <p:nvSpPr>
          <p:cNvPr id="20500" name="TextBox 33"/>
          <p:cNvSpPr txBox="1">
            <a:spLocks noChangeArrowheads="1"/>
          </p:cNvSpPr>
          <p:nvPr/>
        </p:nvSpPr>
        <p:spPr bwMode="auto">
          <a:xfrm>
            <a:off x="2044700" y="1638300"/>
            <a:ext cx="368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 i="1">
                <a:solidFill>
                  <a:schemeClr val="accent2"/>
                </a:solidFill>
              </a:rPr>
              <a:t>F</a:t>
            </a:r>
            <a:endParaRPr lang="th-TH" sz="1600" b="0" i="1">
              <a:solidFill>
                <a:schemeClr val="accent2"/>
              </a:solidFill>
            </a:endParaRPr>
          </a:p>
        </p:txBody>
      </p:sp>
      <p:sp>
        <p:nvSpPr>
          <p:cNvPr id="16396" name="Oval 14"/>
          <p:cNvSpPr>
            <a:spLocks noChangeArrowheads="1"/>
          </p:cNvSpPr>
          <p:nvPr/>
        </p:nvSpPr>
        <p:spPr bwMode="auto">
          <a:xfrm>
            <a:off x="6453188" y="4448175"/>
            <a:ext cx="171450" cy="184150"/>
          </a:xfrm>
          <a:prstGeom prst="ellipse">
            <a:avLst/>
          </a:prstGeom>
          <a:solidFill>
            <a:srgbClr val="33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4"/>
          <p:cNvSpPr>
            <a:spLocks noChangeArrowheads="1"/>
          </p:cNvSpPr>
          <p:nvPr/>
        </p:nvSpPr>
        <p:spPr bwMode="auto">
          <a:xfrm>
            <a:off x="7386638" y="5294313"/>
            <a:ext cx="171450" cy="184150"/>
          </a:xfrm>
          <a:prstGeom prst="ellipse">
            <a:avLst/>
          </a:prstGeom>
          <a:solidFill>
            <a:srgbClr val="CC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  <p:bldP spid="16393" grpId="0"/>
      <p:bldP spid="16397" grpId="0"/>
      <p:bldP spid="16398" grpId="0"/>
      <p:bldP spid="16399" grpId="0" animBg="1"/>
      <p:bldP spid="16400" grpId="0" animBg="1"/>
      <p:bldP spid="16396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 descr="http://i43.tinypic.com/2cysmr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6413" y="4125913"/>
            <a:ext cx="102552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260350"/>
            <a:ext cx="2489200" cy="722313"/>
          </a:xfrm>
        </p:spPr>
        <p:txBody>
          <a:bodyPr/>
          <a:lstStyle/>
          <a:p>
            <a:pPr algn="l" eaLnBrk="1" hangingPunct="1"/>
            <a:r>
              <a:rPr lang="en-US" sz="3600" b="1" smtClean="0"/>
              <a:t>Textbook</a:t>
            </a:r>
            <a:endParaRPr lang="th-TH" altLang="ja-JP" sz="3600" b="1" smtClean="0"/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169988"/>
            <a:ext cx="7800975" cy="1009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</a:t>
            </a:r>
            <a:r>
              <a:rPr lang="en-US" sz="2800" smtClean="0"/>
              <a:t>“</a:t>
            </a:r>
            <a:r>
              <a:rPr lang="en-US" sz="2800" smtClean="0">
                <a:solidFill>
                  <a:srgbClr val="0000CC"/>
                </a:solidFill>
              </a:rPr>
              <a:t>Engineering Mechanics   STATICS</a:t>
            </a:r>
            <a:r>
              <a:rPr lang="en-US" sz="2800" smtClean="0"/>
              <a:t>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  </a:t>
            </a:r>
            <a:r>
              <a:rPr lang="en-US" sz="2400" smtClean="0"/>
              <a:t>R.C. Hibbeler, Engineering Mechanics</a:t>
            </a:r>
            <a:endParaRPr lang="th-TH" altLang="ja-JP" sz="2400" smtClean="0"/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452438" y="2255838"/>
            <a:ext cx="78009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0">
                <a:cs typeface="Angsana New" pitchFamily="18" charset="-34"/>
              </a:rPr>
              <a:t> </a:t>
            </a:r>
            <a:r>
              <a:rPr lang="en-US" b="0">
                <a:cs typeface="Angsana New" pitchFamily="18" charset="-34"/>
              </a:rPr>
              <a:t>“</a:t>
            </a:r>
            <a:r>
              <a:rPr lang="en-US" b="0">
                <a:solidFill>
                  <a:srgbClr val="0000CC"/>
                </a:solidFill>
                <a:cs typeface="Angsana New" pitchFamily="18" charset="-34"/>
              </a:rPr>
              <a:t>Engineering Mechanics   DYNAMICS</a:t>
            </a:r>
            <a:r>
              <a:rPr lang="en-US" b="0">
                <a:cs typeface="Angsana New" pitchFamily="18" charset="-34"/>
              </a:rPr>
              <a:t>”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b="0">
                <a:cs typeface="Angsana New" pitchFamily="18" charset="-34"/>
              </a:rPr>
              <a:t>        </a:t>
            </a:r>
            <a:r>
              <a:rPr lang="en-US" sz="2400" b="0">
                <a:cs typeface="Angsana New" pitchFamily="18" charset="-34"/>
              </a:rPr>
              <a:t>R.C. Hibbeler, Engineering Mechanics</a:t>
            </a:r>
            <a:endParaRPr lang="th-TH" altLang="ja-JP" sz="2400" b="0">
              <a:cs typeface="Angsana New" pitchFamily="18" charset="-34"/>
            </a:endParaRPr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477838" y="4302125"/>
            <a:ext cx="78009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0">
                <a:cs typeface="Angsana New" pitchFamily="18" charset="-34"/>
              </a:rPr>
              <a:t> </a:t>
            </a:r>
            <a:r>
              <a:rPr lang="en-US" b="0">
                <a:cs typeface="Angsana New" pitchFamily="18" charset="-34"/>
              </a:rPr>
              <a:t>“</a:t>
            </a:r>
            <a:r>
              <a:rPr lang="en-US" b="0">
                <a:solidFill>
                  <a:srgbClr val="0000CC"/>
                </a:solidFill>
                <a:cs typeface="Angsana New" pitchFamily="18" charset="-34"/>
              </a:rPr>
              <a:t>Engineering Mechanics, STATICS</a:t>
            </a:r>
            <a:r>
              <a:rPr lang="en-US" b="0">
                <a:cs typeface="Angsana New" pitchFamily="18" charset="-34"/>
              </a:rPr>
              <a:t>”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b="0">
                <a:cs typeface="Angsana New" pitchFamily="18" charset="-34"/>
              </a:rPr>
              <a:t>        </a:t>
            </a:r>
            <a:r>
              <a:rPr lang="en-US" sz="2400" b="0">
                <a:cs typeface="Angsana New" pitchFamily="18" charset="-34"/>
              </a:rPr>
              <a:t>Meriam and Kraige</a:t>
            </a:r>
            <a:endParaRPr lang="th-TH" altLang="ja-JP" sz="2400" b="0">
              <a:cs typeface="Angsana New" pitchFamily="18" charset="-34"/>
            </a:endParaRPr>
          </a:p>
        </p:txBody>
      </p:sp>
      <p:sp>
        <p:nvSpPr>
          <p:cNvPr id="109575" name="Rectangle 6"/>
          <p:cNvSpPr>
            <a:spLocks noChangeArrowheads="1"/>
          </p:cNvSpPr>
          <p:nvPr/>
        </p:nvSpPr>
        <p:spPr bwMode="auto">
          <a:xfrm>
            <a:off x="477838" y="5535613"/>
            <a:ext cx="78009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3200" b="0">
                <a:cs typeface="Angsana New" pitchFamily="18" charset="-34"/>
              </a:rPr>
              <a:t> </a:t>
            </a:r>
            <a:r>
              <a:rPr lang="en-US" b="0">
                <a:solidFill>
                  <a:srgbClr val="0000CC"/>
                </a:solidFill>
                <a:cs typeface="Angsana New" pitchFamily="18" charset="-34"/>
              </a:rPr>
              <a:t>“Engineering Mechanics, DYNAMICS</a:t>
            </a:r>
            <a:r>
              <a:rPr lang="en-US" b="0">
                <a:cs typeface="Angsana New" pitchFamily="18" charset="-34"/>
              </a:rPr>
              <a:t>”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400" b="0">
                <a:cs typeface="Angsana New" pitchFamily="18" charset="-34"/>
              </a:rPr>
              <a:t>         Meriam and Kraige</a:t>
            </a:r>
            <a:endParaRPr lang="th-TH" altLang="ja-JP" sz="2400" b="0">
              <a:cs typeface="Angsana New" pitchFamily="18" charset="-34"/>
            </a:endParaRPr>
          </a:p>
        </p:txBody>
      </p:sp>
      <p:sp>
        <p:nvSpPr>
          <p:cNvPr id="109576" name="Rectangle 7"/>
          <p:cNvSpPr>
            <a:spLocks noChangeArrowheads="1"/>
          </p:cNvSpPr>
          <p:nvPr/>
        </p:nvSpPr>
        <p:spPr bwMode="auto">
          <a:xfrm>
            <a:off x="304800" y="1044575"/>
            <a:ext cx="8475663" cy="25257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9577" name="Rectangle 8"/>
          <p:cNvSpPr>
            <a:spLocks noChangeArrowheads="1"/>
          </p:cNvSpPr>
          <p:nvPr/>
        </p:nvSpPr>
        <p:spPr bwMode="auto">
          <a:xfrm>
            <a:off x="331788" y="4076700"/>
            <a:ext cx="8475662" cy="25257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109578" name="Picture 9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069975"/>
            <a:ext cx="132080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9" name="Picture 10" descr="See full 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3800" y="2097088"/>
            <a:ext cx="12192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80" name="Picture 12" descr="See full 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59688" y="5084763"/>
            <a:ext cx="10604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61" name="Picture 33" descr="P3-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1250" y="1966913"/>
            <a:ext cx="168275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7" name="Rectangle 12"/>
          <p:cNvSpPr>
            <a:spLocks noChangeArrowheads="1"/>
          </p:cNvSpPr>
          <p:nvPr/>
        </p:nvSpPr>
        <p:spPr bwMode="auto">
          <a:xfrm>
            <a:off x="242888" y="206375"/>
            <a:ext cx="2292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b="0"/>
              <a:t>Mechanics ?</a:t>
            </a:r>
            <a:endParaRPr lang="en-US" b="0">
              <a:cs typeface="Angsana New" pitchFamily="18" charset="-34"/>
            </a:endParaRPr>
          </a:p>
        </p:txBody>
      </p:sp>
      <p:sp>
        <p:nvSpPr>
          <p:cNvPr id="108548" name="Oval 20"/>
          <p:cNvSpPr>
            <a:spLocks noChangeArrowheads="1"/>
          </p:cNvSpPr>
          <p:nvPr/>
        </p:nvSpPr>
        <p:spPr bwMode="auto">
          <a:xfrm>
            <a:off x="1025525" y="900113"/>
            <a:ext cx="2054225" cy="1063625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400" b="0"/>
              <a:t>Mechanics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H="1">
            <a:off x="1160463" y="1889125"/>
            <a:ext cx="320675" cy="471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120900" y="1949450"/>
            <a:ext cx="920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Oval 23"/>
          <p:cNvSpPr>
            <a:spLocks noChangeArrowheads="1"/>
          </p:cNvSpPr>
          <p:nvPr/>
        </p:nvSpPr>
        <p:spPr bwMode="auto">
          <a:xfrm>
            <a:off x="0" y="2349500"/>
            <a:ext cx="1460500" cy="1063625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400" b="0"/>
              <a:t>Statics</a:t>
            </a:r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1728788" y="2973388"/>
            <a:ext cx="1673225" cy="10636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400" b="0"/>
              <a:t>Dynamics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147638" y="3487738"/>
            <a:ext cx="14176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0"/>
              <a:t>-Equilibrium</a:t>
            </a:r>
          </a:p>
          <a:p>
            <a:pPr algn="l">
              <a:spcBef>
                <a:spcPct val="50000"/>
              </a:spcBef>
            </a:pPr>
            <a:r>
              <a:rPr lang="en-US" sz="1400" b="0"/>
              <a:t>-Selected Topics</a:t>
            </a:r>
            <a:endParaRPr lang="en-US" sz="1400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>
            <a:off x="1741488" y="3992563"/>
            <a:ext cx="457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960688" y="3992563"/>
            <a:ext cx="381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1054100" y="4606925"/>
            <a:ext cx="1366838" cy="755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000" b="0"/>
              <a:t>Kinematics</a:t>
            </a:r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2657475" y="4603750"/>
            <a:ext cx="1368425" cy="755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000" b="0"/>
              <a:t>Kinetics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960438" y="5395913"/>
            <a:ext cx="1524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0"/>
              <a:t>-Particles</a:t>
            </a:r>
          </a:p>
          <a:p>
            <a:pPr algn="l">
              <a:spcBef>
                <a:spcPct val="50000"/>
              </a:spcBef>
            </a:pPr>
            <a:r>
              <a:rPr lang="en-US" sz="1400" b="0"/>
              <a:t>-Rigid Bodies</a:t>
            </a:r>
            <a:endParaRPr lang="en-US" sz="1400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2835275" y="5427663"/>
            <a:ext cx="1524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0"/>
              <a:t>-Particles</a:t>
            </a:r>
            <a:endParaRPr lang="en-US" altLang="ja-JP" sz="1400" b="0">
              <a:ea typeface="MS PGothic" pitchFamily="34" charset="-128"/>
            </a:endParaRPr>
          </a:p>
          <a:p>
            <a:pPr algn="l">
              <a:spcBef>
                <a:spcPct val="50000"/>
              </a:spcBef>
            </a:pPr>
            <a:r>
              <a:rPr lang="en-US" altLang="ja-JP" sz="1400" b="0">
                <a:ea typeface="MS PGothic" pitchFamily="34" charset="-128"/>
              </a:rPr>
              <a:t>- Rigid Bodies</a:t>
            </a:r>
            <a:endParaRPr lang="en-US" sz="1400"/>
          </a:p>
        </p:txBody>
      </p:sp>
      <p:sp>
        <p:nvSpPr>
          <p:cNvPr id="113680" name="Rectangle 32"/>
          <p:cNvSpPr>
            <a:spLocks noChangeArrowheads="1"/>
          </p:cNvSpPr>
          <p:nvPr/>
        </p:nvSpPr>
        <p:spPr bwMode="auto">
          <a:xfrm>
            <a:off x="3457575" y="1122363"/>
            <a:ext cx="5686425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algn="l">
              <a:spcBef>
                <a:spcPct val="20000"/>
              </a:spcBef>
            </a:pPr>
            <a:r>
              <a:rPr lang="en-US" sz="2400" b="0"/>
              <a:t>       </a:t>
            </a:r>
            <a:endParaRPr lang="en-US" sz="2400" b="0">
              <a:solidFill>
                <a:schemeClr val="accent2"/>
              </a:solidFill>
            </a:endParaRPr>
          </a:p>
        </p:txBody>
      </p:sp>
      <p:sp>
        <p:nvSpPr>
          <p:cNvPr id="108561" name="Text Box 35"/>
          <p:cNvSpPr txBox="1">
            <a:spLocks noChangeArrowheads="1"/>
          </p:cNvSpPr>
          <p:nvPr/>
        </p:nvSpPr>
        <p:spPr bwMode="auto">
          <a:xfrm>
            <a:off x="3779838" y="301625"/>
            <a:ext cx="4752975" cy="1570038"/>
          </a:xfrm>
          <a:prstGeom prst="rect">
            <a:avLst/>
          </a:prstGeom>
          <a:solidFill>
            <a:srgbClr val="FFCC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</a:pPr>
            <a:r>
              <a:rPr lang="en-US" sz="2400" b="0"/>
              <a:t>  A branch of physical science which deals with ( the states of rest or motion of ) </a:t>
            </a:r>
            <a:r>
              <a:rPr lang="en-US" sz="2400" b="0" u="sng">
                <a:solidFill>
                  <a:schemeClr val="accent2"/>
                </a:solidFill>
              </a:rPr>
              <a:t>bodies</a:t>
            </a:r>
            <a:r>
              <a:rPr lang="en-US" sz="2400" b="0">
                <a:solidFill>
                  <a:schemeClr val="accent2"/>
                </a:solidFill>
              </a:rPr>
              <a:t> under action of </a:t>
            </a:r>
            <a:r>
              <a:rPr lang="en-US" sz="2400" b="0" u="sng">
                <a:solidFill>
                  <a:schemeClr val="accent2"/>
                </a:solidFill>
              </a:rPr>
              <a:t>forces</a:t>
            </a:r>
            <a:endParaRPr lang="th-TH" altLang="ja-JP" sz="2400" b="0" u="sng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451350" y="4083050"/>
            <a:ext cx="3282950" cy="5222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0"/>
              <a:t>Dynamics:  </a:t>
            </a:r>
            <a:r>
              <a:rPr lang="en-US" sz="2000" b="0" u="sng">
                <a:solidFill>
                  <a:schemeClr val="accent2"/>
                </a:solidFill>
              </a:rPr>
              <a:t>Motion</a:t>
            </a:r>
            <a:r>
              <a:rPr lang="en-US" sz="2000" b="0" u="sng"/>
              <a:t> </a:t>
            </a:r>
            <a:r>
              <a:rPr lang="en-US" sz="2000" b="0"/>
              <a:t>of bodies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4410075" y="2065338"/>
            <a:ext cx="2955925" cy="17795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0"/>
              <a:t>Statics: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0">
                <a:solidFill>
                  <a:schemeClr val="accent2"/>
                </a:solidFill>
              </a:rPr>
              <a:t>   Equilibrium</a:t>
            </a:r>
            <a:r>
              <a:rPr lang="en-US" sz="2000" b="0"/>
              <a:t> of bodies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0"/>
              <a:t>  (no accelerated motion)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0"/>
              <a:t>  under action of Forces</a:t>
            </a:r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2778125" y="1798638"/>
            <a:ext cx="395288" cy="625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2995613" y="2365375"/>
            <a:ext cx="744537" cy="530225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sz="2400" b="0"/>
          </a:p>
        </p:txBody>
      </p:sp>
      <p:sp>
        <p:nvSpPr>
          <p:cNvPr id="22568" name="Oval 40"/>
          <p:cNvSpPr>
            <a:spLocks noChangeArrowheads="1"/>
          </p:cNvSpPr>
          <p:nvPr/>
        </p:nvSpPr>
        <p:spPr bwMode="auto">
          <a:xfrm>
            <a:off x="3211513" y="2474913"/>
            <a:ext cx="744537" cy="530225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sz="2400" b="0"/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3427413" y="2614613"/>
            <a:ext cx="744537" cy="530225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sz="2400" b="0"/>
          </a:p>
        </p:txBody>
      </p:sp>
      <p:pic>
        <p:nvPicPr>
          <p:cNvPr id="26" name="Picture 6" descr="P5-1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0413" y="47244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F6-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6913" y="4656138"/>
            <a:ext cx="186848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  <p:bldP spid="22549" grpId="0" animBg="1"/>
      <p:bldP spid="22550" grpId="0" animBg="1"/>
      <p:bldP spid="22552" grpId="0" animBg="1"/>
      <p:bldP spid="22554" grpId="0" animBg="1"/>
      <p:bldP spid="22555" grpId="0" animBg="1"/>
      <p:bldP spid="22556" grpId="0" animBg="1"/>
      <p:bldP spid="22557" grpId="0" animBg="1"/>
      <p:bldP spid="22558" grpId="0"/>
      <p:bldP spid="22559" grpId="0"/>
      <p:bldP spid="108561" grpId="0" animBg="1"/>
      <p:bldP spid="22564" grpId="0" animBg="1"/>
      <p:bldP spid="22566" grpId="0" animBg="1"/>
      <p:bldP spid="22567" grpId="0" animBg="1"/>
      <p:bldP spid="22568" grpId="0" animBg="1"/>
      <p:bldP spid="225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4000" b="1" smtClean="0">
                <a:latin typeface="Arial" charset="0"/>
                <a:ea typeface="MS PGothic" pitchFamily="34" charset="-128"/>
                <a:cs typeface="Arial" charset="0"/>
              </a:rPr>
              <a:t>Mechanics </a:t>
            </a:r>
            <a:r>
              <a:rPr lang="en-US" altLang="ja-JP" sz="2800" b="1" smtClean="0">
                <a:latin typeface="Arial" charset="0"/>
                <a:ea typeface="MS PGothic" pitchFamily="34" charset="-128"/>
                <a:cs typeface="Arial" charset="0"/>
              </a:rPr>
              <a:t>#2</a:t>
            </a:r>
            <a:endParaRPr lang="th-TH" altLang="ja-JP" sz="2800" b="1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967163" y="2881313"/>
            <a:ext cx="1757362" cy="15525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ja-JP" altLang="en-US" sz="2400" b="0">
              <a:latin typeface="Arial" charset="0"/>
              <a:ea typeface="MS PGothic" pitchFamily="34" charset="-128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Mechanics</a:t>
            </a:r>
          </a:p>
          <a:p>
            <a:pPr algn="l">
              <a:spcBef>
                <a:spcPct val="50000"/>
              </a:spcBef>
            </a:pPr>
            <a:endParaRPr lang="ja-JP" altLang="th-TH" sz="2400" b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28600" y="1785938"/>
            <a:ext cx="3016250" cy="3743325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2400" b="0">
                <a:solidFill>
                  <a:srgbClr val="CC3300"/>
                </a:solidFill>
                <a:latin typeface="Arial" charset="0"/>
                <a:ea typeface="MS PGothic" pitchFamily="34" charset="-128"/>
                <a:cs typeface="Arial" charset="0"/>
              </a:rPr>
              <a:t>Statics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Dynamics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Mech of Materials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Fluid Mechanics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Vibration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Fracture Mechanics</a:t>
            </a:r>
          </a:p>
          <a:p>
            <a:pPr algn="r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Etc.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6553200" y="2058988"/>
            <a:ext cx="2286000" cy="3195637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Structures</a:t>
            </a:r>
          </a:p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Automotives</a:t>
            </a:r>
          </a:p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Robotics</a:t>
            </a:r>
          </a:p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Spacecrafts</a:t>
            </a:r>
          </a:p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MEMs</a:t>
            </a:r>
          </a:p>
          <a:p>
            <a:pPr algn="l">
              <a:spcBef>
                <a:spcPct val="50000"/>
              </a:spcBef>
            </a:pPr>
            <a:r>
              <a:rPr lang="en-US" altLang="ja-JP" sz="2400" b="0">
                <a:latin typeface="Arial" charset="0"/>
                <a:ea typeface="MS PGothic" pitchFamily="34" charset="-128"/>
                <a:cs typeface="Arial" charset="0"/>
              </a:rPr>
              <a:t>Etc.</a:t>
            </a:r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3414713" y="3406775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5867400" y="3390900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7194550" y="0"/>
            <a:ext cx="194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2000" b="0">
                <a:latin typeface="Arial" charset="0"/>
                <a:ea typeface="MS PGothic" pitchFamily="34" charset="-128"/>
                <a:cs typeface="Arial" charset="0"/>
              </a:rPr>
              <a:t>Basic Concepts</a:t>
            </a:r>
            <a:endParaRPr lang="th-TH" altLang="ja-JP" sz="2000" b="0">
              <a:latin typeface="Arial" charset="0"/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0550" y="2265363"/>
            <a:ext cx="8253413" cy="1736725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5180013" y="2855913"/>
            <a:ext cx="3327400" cy="525462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206375" y="136525"/>
            <a:ext cx="474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/>
              <a:t>Basic Concept - Definition</a:t>
            </a:r>
            <a:endParaRPr lang="en-US">
              <a:cs typeface="Angsana New" pitchFamily="18" charset="-34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677863" y="2425700"/>
            <a:ext cx="8026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006600"/>
                </a:solidFill>
              </a:rPr>
              <a:t>Space</a:t>
            </a:r>
            <a:r>
              <a:rPr lang="en-US" b="0"/>
              <a:t>:     </a:t>
            </a:r>
            <a:r>
              <a:rPr lang="en-US" b="0">
                <a:cs typeface="Angsana New" pitchFamily="18" charset="-34"/>
              </a:rPr>
              <a:t>Collection of points whose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relative positions</a:t>
            </a:r>
            <a:r>
              <a:rPr lang="en-US" b="0">
                <a:cs typeface="Angsana New" pitchFamily="18" charset="-34"/>
              </a:rPr>
              <a:t> </a:t>
            </a:r>
          </a:p>
          <a:p>
            <a:pPr algn="l"/>
            <a:r>
              <a:rPr lang="en-US" b="0">
                <a:cs typeface="Angsana New" pitchFamily="18" charset="-34"/>
              </a:rPr>
              <a:t>            can be described using  “a coordinate system”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685800" y="3363913"/>
            <a:ext cx="8012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>
                <a:solidFill>
                  <a:srgbClr val="006600"/>
                </a:solidFill>
              </a:rPr>
              <a:t>Time</a:t>
            </a:r>
            <a:r>
              <a:rPr lang="en-US" b="0"/>
              <a:t> :    </a:t>
            </a:r>
            <a:r>
              <a:rPr lang="en-US" sz="100" b="0"/>
              <a:t>     </a:t>
            </a:r>
            <a:r>
              <a:rPr lang="en-US" b="0">
                <a:cs typeface="Angsana New" pitchFamily="18" charset="-34"/>
              </a:rPr>
              <a:t>For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relative occurrence</a:t>
            </a:r>
            <a:r>
              <a:rPr lang="en-US" b="0">
                <a:cs typeface="Angsana New" pitchFamily="18" charset="-34"/>
              </a:rPr>
              <a:t> of events</a:t>
            </a:r>
            <a:endParaRPr lang="en-US" b="0" i="1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14350" y="4208463"/>
            <a:ext cx="83502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>
                <a:solidFill>
                  <a:srgbClr val="006600"/>
                </a:solidFill>
              </a:rPr>
              <a:t>Mass</a:t>
            </a:r>
            <a:r>
              <a:rPr lang="en-US" b="0"/>
              <a:t> :   -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resistance to change in velocity</a:t>
            </a:r>
            <a:r>
              <a:rPr lang="en-US" b="0">
                <a:cs typeface="Angsana New" pitchFamily="18" charset="-34"/>
              </a:rPr>
              <a:t> [Dynamics],        </a:t>
            </a:r>
          </a:p>
          <a:p>
            <a:pPr algn="l"/>
            <a:r>
              <a:rPr lang="en-US" b="0">
                <a:cs typeface="Angsana New" pitchFamily="18" charset="-34"/>
              </a:rPr>
              <a:t>              - quantities that influence mutual attraction </a:t>
            </a:r>
          </a:p>
          <a:p>
            <a:pPr lvl="1" algn="l"/>
            <a:r>
              <a:rPr lang="en-US" b="0">
                <a:cs typeface="Angsana New" pitchFamily="18" charset="-34"/>
              </a:rPr>
              <a:t>           between bodies [Statics]</a:t>
            </a:r>
            <a:endParaRPr lang="en-US" b="0" i="1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081588" y="1123950"/>
            <a:ext cx="1300162" cy="922338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1800" b="0">
                <a:ea typeface="MS PGothic" pitchFamily="34" charset="-128"/>
              </a:rPr>
              <a:t>position, </a:t>
            </a:r>
          </a:p>
          <a:p>
            <a:pPr algn="l"/>
            <a:r>
              <a:rPr lang="en-US" altLang="ja-JP" sz="1800" b="0">
                <a:ea typeface="MS PGothic" pitchFamily="34" charset="-128"/>
              </a:rPr>
              <a:t>velocity, </a:t>
            </a:r>
          </a:p>
          <a:p>
            <a:pPr algn="l"/>
            <a:r>
              <a:rPr lang="en-US" altLang="ja-JP" sz="1800" b="0">
                <a:ea typeface="MS PGothic" pitchFamily="34" charset="-128"/>
              </a:rPr>
              <a:t>acceleration</a:t>
            </a:r>
          </a:p>
        </p:txBody>
      </p:sp>
      <p:sp>
        <p:nvSpPr>
          <p:cNvPr id="30734" name="Freeform 14"/>
          <p:cNvSpPr>
            <a:spLocks/>
          </p:cNvSpPr>
          <p:nvPr/>
        </p:nvSpPr>
        <p:spPr bwMode="auto">
          <a:xfrm>
            <a:off x="4713288" y="1828800"/>
            <a:ext cx="347662" cy="523875"/>
          </a:xfrm>
          <a:custGeom>
            <a:avLst/>
            <a:gdLst>
              <a:gd name="T0" fmla="*/ 0 w 299"/>
              <a:gd name="T1" fmla="*/ 2147483647 h 430"/>
              <a:gd name="T2" fmla="*/ 2147483647 w 299"/>
              <a:gd name="T3" fmla="*/ 2147483647 h 430"/>
              <a:gd name="T4" fmla="*/ 2147483647 w 299"/>
              <a:gd name="T5" fmla="*/ 2147483647 h 430"/>
              <a:gd name="T6" fmla="*/ 2147483647 w 299"/>
              <a:gd name="T7" fmla="*/ 0 h 430"/>
              <a:gd name="T8" fmla="*/ 0 60000 65536"/>
              <a:gd name="T9" fmla="*/ 0 60000 65536"/>
              <a:gd name="T10" fmla="*/ 0 60000 65536"/>
              <a:gd name="T11" fmla="*/ 0 60000 65536"/>
              <a:gd name="T12" fmla="*/ 0 w 299"/>
              <a:gd name="T13" fmla="*/ 0 h 430"/>
              <a:gd name="T14" fmla="*/ 299 w 299"/>
              <a:gd name="T15" fmla="*/ 430 h 4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9" h="430">
                <a:moveTo>
                  <a:pt x="0" y="430"/>
                </a:moveTo>
                <a:cubicBezTo>
                  <a:pt x="88" y="379"/>
                  <a:pt x="177" y="329"/>
                  <a:pt x="182" y="291"/>
                </a:cubicBezTo>
                <a:cubicBezTo>
                  <a:pt x="187" y="253"/>
                  <a:pt x="9" y="253"/>
                  <a:pt x="29" y="204"/>
                </a:cubicBezTo>
                <a:cubicBezTo>
                  <a:pt x="49" y="155"/>
                  <a:pt x="174" y="77"/>
                  <a:pt x="299" y="0"/>
                </a:cubicBezTo>
              </a:path>
            </a:pathLst>
          </a:custGeom>
          <a:noFill/>
          <a:ln w="9525">
            <a:solidFill>
              <a:srgbClr val="008000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83" name="Picture 32" descr="ch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9888" y="0"/>
            <a:ext cx="2424112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Object 57"/>
          <p:cNvGraphicFramePr>
            <a:graphicFrameLocks noChangeAspect="1"/>
          </p:cNvGraphicFramePr>
          <p:nvPr/>
        </p:nvGraphicFramePr>
        <p:xfrm>
          <a:off x="6070600" y="1128713"/>
          <a:ext cx="2349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1128713"/>
                        <a:ext cx="2349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2" grpId="0" animBg="1"/>
      <p:bldP spid="30732" grpId="1" animBg="1"/>
      <p:bldP spid="30735" grpId="0" animBg="1"/>
      <p:bldP spid="30727" grpId="0"/>
      <p:bldP spid="30733" grpId="0" animBg="1"/>
      <p:bldP spid="30733" grpId="1" animBg="1"/>
      <p:bldP spid="30734" grpId="0" animBg="1"/>
      <p:bldP spid="3073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06375" y="136525"/>
            <a:ext cx="474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/>
              <a:t>Basic Concept - Definition</a:t>
            </a:r>
            <a:endParaRPr lang="en-US">
              <a:cs typeface="Angsana New" pitchFamily="18" charset="-34"/>
            </a:endParaRPr>
          </a:p>
        </p:txBody>
      </p:sp>
      <p:sp>
        <p:nvSpPr>
          <p:cNvPr id="115715" name="Text Box 9"/>
          <p:cNvSpPr txBox="1">
            <a:spLocks noChangeArrowheads="1"/>
          </p:cNvSpPr>
          <p:nvPr/>
        </p:nvSpPr>
        <p:spPr bwMode="auto">
          <a:xfrm>
            <a:off x="990600" y="792163"/>
            <a:ext cx="7197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0000CC"/>
                </a:solidFill>
              </a:rPr>
              <a:t>Particle</a:t>
            </a:r>
            <a:r>
              <a:rPr lang="en-US" b="0"/>
              <a:t>:               </a:t>
            </a:r>
            <a:r>
              <a:rPr lang="en-US" b="0">
                <a:cs typeface="Angsana New" pitchFamily="18" charset="-34"/>
              </a:rPr>
              <a:t>Body of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negligible dimensions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908050" y="1474788"/>
            <a:ext cx="7867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0000CC"/>
                </a:solidFill>
              </a:rPr>
              <a:t>Rigid body</a:t>
            </a:r>
            <a:r>
              <a:rPr lang="en-US" b="0"/>
              <a:t>:           </a:t>
            </a:r>
            <a:r>
              <a:rPr lang="en-US" b="0">
                <a:cs typeface="Angsana New" pitchFamily="18" charset="-34"/>
              </a:rPr>
              <a:t>Body with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negligible deformations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901700" y="2063750"/>
            <a:ext cx="6345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0000CC"/>
                </a:solidFill>
              </a:rPr>
              <a:t>Non-rigid body</a:t>
            </a:r>
            <a:r>
              <a:rPr lang="en-US" b="0"/>
              <a:t>:    </a:t>
            </a:r>
            <a:r>
              <a:rPr lang="en-US" b="0">
                <a:cs typeface="Angsana New" pitchFamily="18" charset="-34"/>
              </a:rPr>
              <a:t>Body which can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deform</a:t>
            </a:r>
          </a:p>
        </p:txBody>
      </p:sp>
      <p:pic>
        <p:nvPicPr>
          <p:cNvPr id="115718" name="Picture 30" descr="c1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5725" y="7526338"/>
            <a:ext cx="3354388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c2-1_3-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0213" y="4041775"/>
            <a:ext cx="13493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c2-1_3-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5338" y="2903538"/>
            <a:ext cx="1349375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c2-1_3-0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8375" y="3244850"/>
            <a:ext cx="13493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0038" y="586422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latin typeface="Arial" charset="0"/>
                <a:ea typeface="MS PGothic" pitchFamily="34" charset="-128"/>
                <a:cs typeface="Arial" charset="0"/>
              </a:rPr>
              <a:t>In Statics, </a:t>
            </a:r>
            <a:r>
              <a:rPr lang="en-US" altLang="ja-JP" sz="180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bodies are considered rigid unless stated otherwise.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10200" y="3744913"/>
            <a:ext cx="3516313" cy="2308225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/>
              <a:t>Before considering whether the body can be assumed rigid-body or not, </a:t>
            </a:r>
          </a:p>
          <a:p>
            <a:pPr algn="l"/>
            <a:endParaRPr lang="en-US" sz="2400" b="0"/>
          </a:p>
          <a:p>
            <a:pPr algn="l"/>
            <a:r>
              <a:rPr lang="en-US" sz="2400" b="0"/>
              <a:t>you need to estimate the relevant force first.</a:t>
            </a:r>
            <a:endParaRPr lang="th-TH" sz="24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  <p:bldP spid="30731" grpId="0"/>
      <p:bldP spid="18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1358900"/>
            <a:ext cx="8164512" cy="5334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smtClean="0">
              <a:latin typeface="Arial" charset="0"/>
              <a:ea typeface="MS PGothic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smtClean="0">
              <a:latin typeface="Arial" charset="0"/>
              <a:ea typeface="MS PGothic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In dynamics, force is an action that tends to cause acceleration of an object.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smtClean="0">
              <a:latin typeface="Arial" charset="0"/>
              <a:ea typeface="MS PGothic" pitchFamily="34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The SI unit of force magnitude is the </a:t>
            </a:r>
            <a:r>
              <a:rPr lang="en-US" altLang="ja-JP" sz="28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newton</a:t>
            </a:r>
            <a:r>
              <a:rPr lang="en-US" altLang="ja-JP" sz="2800" smtClean="0">
                <a:solidFill>
                  <a:schemeClr val="hlink"/>
                </a:solidFill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(</a:t>
            </a:r>
            <a:r>
              <a:rPr lang="en-US" altLang="ja-JP" sz="28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N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). One newton is equivalent to one kilogram-meter per second squared (</a:t>
            </a:r>
            <a:r>
              <a:rPr lang="en-US" altLang="ja-JP" sz="28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kg·m/s</a:t>
            </a:r>
            <a:r>
              <a:rPr lang="en-US" altLang="ja-JP" sz="2800" baseline="30000" smtClean="0">
                <a:solidFill>
                  <a:schemeClr val="accent2"/>
                </a:solidFill>
                <a:latin typeface="Arial" charset="0"/>
                <a:ea typeface="MS PGothic" pitchFamily="34" charset="-128"/>
                <a:cs typeface="Arial" charset="0"/>
              </a:rPr>
              <a:t>2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 or kg·m</a:t>
            </a:r>
            <a:r>
              <a:rPr lang="en-US" altLang="ja-JP" sz="2800" smtClean="0">
                <a:solidFill>
                  <a:schemeClr val="folHlink"/>
                </a:solidFill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·</a:t>
            </a:r>
            <a:r>
              <a:rPr lang="en-US" altLang="ja-JP" sz="2800" smtClean="0">
                <a:solidFill>
                  <a:schemeClr val="folHlink"/>
                </a:solidFill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s</a:t>
            </a:r>
            <a:r>
              <a:rPr lang="en-US" altLang="ja-JP" sz="2800" baseline="30000" smtClean="0">
                <a:latin typeface="Arial" charset="0"/>
                <a:ea typeface="MS PGothic" pitchFamily="34" charset="-128"/>
                <a:cs typeface="Arial" charset="0"/>
              </a:rPr>
              <a:t> – 2</a:t>
            </a:r>
            <a:r>
              <a:rPr lang="en-US" altLang="ja-JP" sz="2800" smtClean="0">
                <a:latin typeface="Arial" charset="0"/>
                <a:ea typeface="MS PGothic" pitchFamily="34" charset="-128"/>
                <a:cs typeface="Arial" charset="0"/>
              </a:rPr>
              <a:t>)</a:t>
            </a:r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206375" y="136525"/>
            <a:ext cx="474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/>
              <a:t>Basic Concept - Force</a:t>
            </a:r>
            <a:endParaRPr lang="en-US">
              <a:cs typeface="Angsana New" pitchFamily="18" charset="-34"/>
            </a:endParaRPr>
          </a:p>
        </p:txBody>
      </p:sp>
      <p:sp>
        <p:nvSpPr>
          <p:cNvPr id="117764" name="Text Box 8"/>
          <p:cNvSpPr txBox="1">
            <a:spLocks noChangeArrowheads="1"/>
          </p:cNvSpPr>
          <p:nvPr/>
        </p:nvSpPr>
        <p:spPr bwMode="auto">
          <a:xfrm>
            <a:off x="747713" y="876300"/>
            <a:ext cx="7608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>
                <a:solidFill>
                  <a:srgbClr val="006600"/>
                </a:solidFill>
              </a:rPr>
              <a:t>Force</a:t>
            </a:r>
            <a:r>
              <a:rPr lang="en-US" b="0"/>
              <a:t>:    </a:t>
            </a:r>
            <a:r>
              <a:rPr lang="en-US" b="0" u="sng">
                <a:solidFill>
                  <a:schemeClr val="accent2"/>
                </a:solidFill>
                <a:cs typeface="Angsana New" pitchFamily="18" charset="-34"/>
              </a:rPr>
              <a:t>Vector quantity</a:t>
            </a:r>
            <a:r>
              <a:rPr lang="en-US" b="0">
                <a:cs typeface="Angsana New" pitchFamily="18" charset="-34"/>
              </a:rPr>
              <a:t> that describes an action of </a:t>
            </a:r>
          </a:p>
          <a:p>
            <a:pPr algn="l"/>
            <a:r>
              <a:rPr lang="en-US" b="0">
                <a:cs typeface="Angsana New" pitchFamily="18" charset="-34"/>
              </a:rPr>
              <a:t>            one body on another  [Statics]</a:t>
            </a:r>
          </a:p>
        </p:txBody>
      </p:sp>
      <p:pic>
        <p:nvPicPr>
          <p:cNvPr id="117765" name="Picture 5" descr="c2-1_3-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463" y="5257800"/>
            <a:ext cx="735012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81" name="Rectangle 105"/>
          <p:cNvSpPr>
            <a:spLocks noChangeArrowheads="1"/>
          </p:cNvSpPr>
          <p:nvPr/>
        </p:nvSpPr>
        <p:spPr bwMode="auto">
          <a:xfrm>
            <a:off x="4005263" y="2936875"/>
            <a:ext cx="4918075" cy="636588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2762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SCALARS  AND  VECTORS</a:t>
            </a:r>
            <a:endParaRPr lang="en-US" b="0">
              <a:cs typeface="Angsana New" pitchFamily="18" charset="-34"/>
            </a:endParaRPr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211138" y="1027113"/>
            <a:ext cx="8721725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74638" y="1504950"/>
            <a:ext cx="6543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/>
              <a:t>Scalars:</a:t>
            </a:r>
            <a:r>
              <a:rPr lang="en-US" b="0"/>
              <a:t>  associated with “</a:t>
            </a:r>
            <a:r>
              <a:rPr lang="en-US" b="0">
                <a:solidFill>
                  <a:schemeClr val="accent2"/>
                </a:solidFill>
              </a:rPr>
              <a:t>Magnitude</a:t>
            </a:r>
            <a:r>
              <a:rPr lang="en-US" b="0"/>
              <a:t>” alone</a:t>
            </a:r>
            <a:endParaRPr lang="th-TH" altLang="ja-JP" b="0" i="1"/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215900" y="3021013"/>
            <a:ext cx="81391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/>
              <a:t>Vectors:</a:t>
            </a:r>
            <a:r>
              <a:rPr lang="en-US" b="0"/>
              <a:t>   associated with “</a:t>
            </a:r>
            <a:r>
              <a:rPr lang="en-US" b="0" u="sng">
                <a:solidFill>
                  <a:schemeClr val="accent2"/>
                </a:solidFill>
              </a:rPr>
              <a:t>Magnitude</a:t>
            </a:r>
            <a:r>
              <a:rPr lang="en-US" b="0"/>
              <a:t>” and “</a:t>
            </a:r>
            <a:r>
              <a:rPr lang="en-US" b="0" u="sng">
                <a:solidFill>
                  <a:schemeClr val="accent2"/>
                </a:solidFill>
              </a:rPr>
              <a:t>Direction</a:t>
            </a:r>
            <a:r>
              <a:rPr lang="en-US" b="0"/>
              <a:t>”</a:t>
            </a:r>
            <a:endParaRPr lang="th-TH" altLang="ja-JP" b="0" i="1"/>
          </a:p>
        </p:txBody>
      </p:sp>
      <p:sp>
        <p:nvSpPr>
          <p:cNvPr id="4106" name="Text Box 16"/>
          <p:cNvSpPr txBox="1">
            <a:spLocks noChangeArrowheads="1"/>
          </p:cNvSpPr>
          <p:nvPr/>
        </p:nvSpPr>
        <p:spPr bwMode="auto">
          <a:xfrm>
            <a:off x="1077913" y="2220913"/>
            <a:ext cx="519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-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mass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density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volume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time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energy</a:t>
            </a:r>
            <a:r>
              <a:rPr lang="en-US" sz="2400" b="0">
                <a:cs typeface="Angsana New" pitchFamily="18" charset="-34"/>
              </a:rPr>
              <a:t>, …</a:t>
            </a:r>
          </a:p>
        </p:txBody>
      </p:sp>
      <p:sp>
        <p:nvSpPr>
          <p:cNvPr id="4107" name="Text Box 17"/>
          <p:cNvSpPr txBox="1">
            <a:spLocks noChangeArrowheads="1"/>
          </p:cNvSpPr>
          <p:nvPr/>
        </p:nvSpPr>
        <p:spPr bwMode="auto">
          <a:xfrm>
            <a:off x="1287463" y="3568700"/>
            <a:ext cx="626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0">
                <a:cs typeface="Angsana New" pitchFamily="18" charset="-34"/>
              </a:rPr>
              <a:t>-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force,</a:t>
            </a:r>
            <a:r>
              <a:rPr lang="en-US" sz="2400" b="0">
                <a:cs typeface="Angsana New" pitchFamily="18" charset="-34"/>
              </a:rPr>
              <a:t>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displacement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velocity</a:t>
            </a:r>
            <a:r>
              <a:rPr lang="en-US" sz="2400" b="0">
                <a:cs typeface="Angsana New" pitchFamily="18" charset="-34"/>
              </a:rPr>
              <a:t>, </a:t>
            </a:r>
            <a:r>
              <a:rPr lang="en-US" sz="2400" b="0">
                <a:solidFill>
                  <a:srgbClr val="006600"/>
                </a:solidFill>
                <a:cs typeface="Angsana New" pitchFamily="18" charset="-34"/>
              </a:rPr>
              <a:t>acceleration, …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3600450" y="5783263"/>
            <a:ext cx="1965325" cy="441325"/>
            <a:chOff x="1090" y="3103"/>
            <a:chExt cx="1238" cy="278"/>
          </a:xfrm>
        </p:grpSpPr>
        <p:sp>
          <p:nvSpPr>
            <p:cNvPr id="4122" name="Line 42"/>
            <p:cNvSpPr>
              <a:spLocks noChangeShapeType="1"/>
            </p:cNvSpPr>
            <p:nvPr/>
          </p:nvSpPr>
          <p:spPr bwMode="auto">
            <a:xfrm>
              <a:off x="1111" y="3370"/>
              <a:ext cx="733" cy="0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23" name="Group 83"/>
            <p:cNvGrpSpPr>
              <a:grpSpLocks/>
            </p:cNvGrpSpPr>
            <p:nvPr/>
          </p:nvGrpSpPr>
          <p:grpSpPr bwMode="auto">
            <a:xfrm>
              <a:off x="1090" y="3103"/>
              <a:ext cx="1238" cy="278"/>
              <a:chOff x="1156" y="3453"/>
              <a:chExt cx="1238" cy="278"/>
            </a:xfrm>
          </p:grpSpPr>
          <p:sp>
            <p:nvSpPr>
              <p:cNvPr id="4124" name="Text Box 52"/>
              <p:cNvSpPr txBox="1">
                <a:spLocks noChangeArrowheads="1"/>
              </p:cNvSpPr>
              <p:nvPr/>
            </p:nvSpPr>
            <p:spPr bwMode="auto">
              <a:xfrm>
                <a:off x="1601" y="3453"/>
                <a:ext cx="793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chemeClr val="accent2"/>
                    </a:solidFill>
                  </a:rPr>
                  <a:t>:  Direction</a:t>
                </a:r>
              </a:p>
            </p:txBody>
          </p:sp>
          <p:sp>
            <p:nvSpPr>
              <p:cNvPr id="4125" name="Arc 43"/>
              <p:cNvSpPr>
                <a:spLocks/>
              </p:cNvSpPr>
              <p:nvPr/>
            </p:nvSpPr>
            <p:spPr bwMode="auto">
              <a:xfrm>
                <a:off x="1156" y="3523"/>
                <a:ext cx="313" cy="208"/>
              </a:xfrm>
              <a:custGeom>
                <a:avLst/>
                <a:gdLst>
                  <a:gd name="T0" fmla="*/ 0 w 21561"/>
                  <a:gd name="T1" fmla="*/ 0 h 15526"/>
                  <a:gd name="T2" fmla="*/ 0 w 21561"/>
                  <a:gd name="T3" fmla="*/ 0 h 15526"/>
                  <a:gd name="T4" fmla="*/ 0 w 21561"/>
                  <a:gd name="T5" fmla="*/ 0 h 15526"/>
                  <a:gd name="T6" fmla="*/ 0 60000 65536"/>
                  <a:gd name="T7" fmla="*/ 0 60000 65536"/>
                  <a:gd name="T8" fmla="*/ 0 60000 65536"/>
                  <a:gd name="T9" fmla="*/ 0 w 21561"/>
                  <a:gd name="T10" fmla="*/ 0 h 15526"/>
                  <a:gd name="T11" fmla="*/ 21561 w 21561"/>
                  <a:gd name="T12" fmla="*/ 15526 h 155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61" h="15526" fill="none" extrusionOk="0">
                    <a:moveTo>
                      <a:pt x="15016" y="-1"/>
                    </a:moveTo>
                    <a:cubicBezTo>
                      <a:pt x="18901" y="3757"/>
                      <a:pt x="21237" y="8835"/>
                      <a:pt x="21561" y="14230"/>
                    </a:cubicBezTo>
                  </a:path>
                  <a:path w="21561" h="15526" stroke="0" extrusionOk="0">
                    <a:moveTo>
                      <a:pt x="15016" y="-1"/>
                    </a:moveTo>
                    <a:cubicBezTo>
                      <a:pt x="18901" y="3757"/>
                      <a:pt x="21237" y="8835"/>
                      <a:pt x="21561" y="14230"/>
                    </a:cubicBezTo>
                    <a:lnTo>
                      <a:pt x="0" y="15526"/>
                    </a:lnTo>
                    <a:close/>
                  </a:path>
                </a:pathLst>
              </a:custGeom>
              <a:noFill/>
              <a:ln w="15875">
                <a:solidFill>
                  <a:schemeClr val="accent2"/>
                </a:solidFill>
                <a:round/>
                <a:headEnd type="none" w="sm" len="sm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4100" name="Object 44"/>
              <p:cNvGraphicFramePr>
                <a:graphicFrameLocks noChangeAspect="1"/>
              </p:cNvGraphicFramePr>
              <p:nvPr/>
            </p:nvGraphicFramePr>
            <p:xfrm>
              <a:off x="1490" y="3466"/>
              <a:ext cx="156" cy="1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4" name="Equation" r:id="rId4" imgW="139680" imgH="177480" progId="Equation.3">
                      <p:embed/>
                    </p:oleObj>
                  </mc:Choice>
                  <mc:Fallback>
                    <p:oleObj name="Equation" r:id="rId4" imgW="139680" imgH="177480" progId="Equation.3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90" y="3466"/>
                            <a:ext cx="156" cy="19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2522538" y="4703763"/>
            <a:ext cx="2246312" cy="1462087"/>
            <a:chOff x="477" y="2773"/>
            <a:chExt cx="1415" cy="921"/>
          </a:xfrm>
        </p:grpSpPr>
        <p:sp>
          <p:nvSpPr>
            <p:cNvPr id="4116" name="Line 45"/>
            <p:cNvSpPr>
              <a:spLocks noChangeShapeType="1"/>
            </p:cNvSpPr>
            <p:nvPr/>
          </p:nvSpPr>
          <p:spPr bwMode="auto">
            <a:xfrm>
              <a:off x="894" y="3424"/>
              <a:ext cx="211" cy="270"/>
            </a:xfrm>
            <a:prstGeom prst="line">
              <a:avLst/>
            </a:prstGeom>
            <a:noFill/>
            <a:ln w="6350">
              <a:solidFill>
                <a:schemeClr val="accent2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Line 46"/>
            <p:cNvSpPr>
              <a:spLocks noChangeShapeType="1"/>
            </p:cNvSpPr>
            <p:nvPr/>
          </p:nvSpPr>
          <p:spPr bwMode="auto">
            <a:xfrm>
              <a:off x="1690" y="2827"/>
              <a:ext cx="202" cy="291"/>
            </a:xfrm>
            <a:prstGeom prst="line">
              <a:avLst/>
            </a:prstGeom>
            <a:noFill/>
            <a:ln w="6350">
              <a:solidFill>
                <a:schemeClr val="accent2"/>
              </a:solidFill>
              <a:round/>
              <a:headEnd type="none" w="sm" len="sm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47"/>
            <p:cNvSpPr>
              <a:spLocks noChangeShapeType="1"/>
            </p:cNvSpPr>
            <p:nvPr/>
          </p:nvSpPr>
          <p:spPr bwMode="auto">
            <a:xfrm flipV="1">
              <a:off x="920" y="2882"/>
              <a:ext cx="801" cy="597"/>
            </a:xfrm>
            <a:prstGeom prst="line">
              <a:avLst/>
            </a:prstGeom>
            <a:noFill/>
            <a:ln w="15875">
              <a:solidFill>
                <a:schemeClr val="accent2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9" name="Group 79"/>
            <p:cNvGrpSpPr>
              <a:grpSpLocks/>
            </p:cNvGrpSpPr>
            <p:nvPr/>
          </p:nvGrpSpPr>
          <p:grpSpPr bwMode="auto">
            <a:xfrm>
              <a:off x="477" y="2773"/>
              <a:ext cx="843" cy="525"/>
              <a:chOff x="185" y="2512"/>
              <a:chExt cx="843" cy="525"/>
            </a:xfrm>
          </p:grpSpPr>
          <p:sp>
            <p:nvSpPr>
              <p:cNvPr id="4120" name="Text Box 48"/>
              <p:cNvSpPr txBox="1">
                <a:spLocks noChangeArrowheads="1"/>
              </p:cNvSpPr>
              <p:nvPr/>
            </p:nvSpPr>
            <p:spPr bwMode="auto">
              <a:xfrm>
                <a:off x="480" y="2786"/>
                <a:ext cx="38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chemeClr val="accent2"/>
                    </a:solidFill>
                  </a:rPr>
                  <a:t>or</a:t>
                </a:r>
                <a:r>
                  <a:rPr lang="en-US" sz="1800" b="0">
                    <a:solidFill>
                      <a:schemeClr val="accent2"/>
                    </a:solidFill>
                    <a:cs typeface="Arial" charset="0"/>
                  </a:rPr>
                  <a:t> </a:t>
                </a:r>
                <a:r>
                  <a:rPr lang="en-US" sz="1800" b="0" i="1">
                    <a:solidFill>
                      <a:schemeClr val="accent2"/>
                    </a:solidFill>
                  </a:rPr>
                  <a:t>V</a:t>
                </a:r>
              </a:p>
            </p:txBody>
          </p:sp>
          <p:graphicFrame>
            <p:nvGraphicFramePr>
              <p:cNvPr id="4099" name="Object 49"/>
              <p:cNvGraphicFramePr>
                <a:graphicFrameLocks noChangeAspect="1"/>
              </p:cNvGraphicFramePr>
              <p:nvPr/>
            </p:nvGraphicFramePr>
            <p:xfrm>
              <a:off x="229" y="2756"/>
              <a:ext cx="295" cy="2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5" name="Equation" r:id="rId6" imgW="253800" imgH="241200" progId="Equation.DSMT4">
                      <p:embed/>
                    </p:oleObj>
                  </mc:Choice>
                  <mc:Fallback>
                    <p:oleObj name="Equation" r:id="rId6" imgW="253800" imgH="241200" progId="Equation.DSMT4">
                      <p:embed/>
                      <p:pic>
                        <p:nvPicPr>
                          <p:cNvPr id="0" name="Object 4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9" y="2756"/>
                            <a:ext cx="295" cy="28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21" name="Text Box 50"/>
              <p:cNvSpPr txBox="1">
                <a:spLocks noChangeArrowheads="1"/>
              </p:cNvSpPr>
              <p:nvPr/>
            </p:nvSpPr>
            <p:spPr bwMode="auto">
              <a:xfrm>
                <a:off x="185" y="2512"/>
                <a:ext cx="843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chemeClr val="accent2"/>
                    </a:solidFill>
                  </a:rPr>
                  <a:t>Magnitude:</a:t>
                </a:r>
              </a:p>
            </p:txBody>
          </p:sp>
        </p:grpSp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3479800" y="4792663"/>
            <a:ext cx="2381250" cy="1343025"/>
            <a:chOff x="1014" y="2479"/>
            <a:chExt cx="1500" cy="846"/>
          </a:xfrm>
        </p:grpSpPr>
        <p:sp>
          <p:nvSpPr>
            <p:cNvPr id="4112" name="Line 41"/>
            <p:cNvSpPr>
              <a:spLocks noChangeShapeType="1"/>
            </p:cNvSpPr>
            <p:nvPr/>
          </p:nvSpPr>
          <p:spPr bwMode="auto">
            <a:xfrm flipV="1">
              <a:off x="1014" y="2739"/>
              <a:ext cx="794" cy="58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3" name="Group 80"/>
            <p:cNvGrpSpPr>
              <a:grpSpLocks/>
            </p:cNvGrpSpPr>
            <p:nvPr/>
          </p:nvGrpSpPr>
          <p:grpSpPr bwMode="auto">
            <a:xfrm>
              <a:off x="1889" y="2479"/>
              <a:ext cx="625" cy="509"/>
              <a:chOff x="88" y="3580"/>
              <a:chExt cx="625" cy="509"/>
            </a:xfrm>
          </p:grpSpPr>
          <p:graphicFrame>
            <p:nvGraphicFramePr>
              <p:cNvPr id="4098" name="Object 39"/>
              <p:cNvGraphicFramePr>
                <a:graphicFrameLocks noChangeAspect="1"/>
              </p:cNvGraphicFramePr>
              <p:nvPr/>
            </p:nvGraphicFramePr>
            <p:xfrm>
              <a:off x="139" y="3809"/>
              <a:ext cx="185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6" name="Equation" r:id="rId8" imgW="152280" imgH="215640" progId="Equation.DSMT4">
                      <p:embed/>
                    </p:oleObj>
                  </mc:Choice>
                  <mc:Fallback>
                    <p:oleObj name="Equation" r:id="rId8" imgW="152280" imgH="215640" progId="Equation.DSMT4">
                      <p:embed/>
                      <p:pic>
                        <p:nvPicPr>
                          <p:cNvPr id="0" name="Object 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" y="3809"/>
                            <a:ext cx="185" cy="2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14" name="Text Box 40"/>
              <p:cNvSpPr txBox="1">
                <a:spLocks noChangeArrowheads="1"/>
              </p:cNvSpPr>
              <p:nvPr/>
            </p:nvSpPr>
            <p:spPr bwMode="auto">
              <a:xfrm>
                <a:off x="263" y="3839"/>
                <a:ext cx="413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0"/>
                  <a:t>or </a:t>
                </a:r>
                <a:r>
                  <a:rPr lang="en-US" sz="2000" i="1">
                    <a:solidFill>
                      <a:srgbClr val="FF0000"/>
                    </a:solidFill>
                  </a:rPr>
                  <a:t>V</a:t>
                </a:r>
                <a:endParaRPr lang="en-US" sz="2000" b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15" name="Text Box 51"/>
              <p:cNvSpPr txBox="1">
                <a:spLocks noChangeArrowheads="1"/>
              </p:cNvSpPr>
              <p:nvPr/>
            </p:nvSpPr>
            <p:spPr bwMode="auto">
              <a:xfrm>
                <a:off x="88" y="3580"/>
                <a:ext cx="62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 type="none" w="sm" len="sm"/>
                <a:tailEnd type="none" w="lg" len="lg"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b="0">
                    <a:solidFill>
                      <a:srgbClr val="FF0000"/>
                    </a:solidFill>
                  </a:rPr>
                  <a:t>Vector :</a:t>
                </a:r>
              </a:p>
            </p:txBody>
          </p:sp>
        </p:grpSp>
      </p:grpSp>
      <p:sp>
        <p:nvSpPr>
          <p:cNvPr id="75852" name="Text Box 76"/>
          <p:cNvSpPr txBox="1">
            <a:spLocks noChangeArrowheads="1"/>
          </p:cNvSpPr>
          <p:nvPr/>
        </p:nvSpPr>
        <p:spPr bwMode="auto">
          <a:xfrm>
            <a:off x="7005638" y="2111375"/>
            <a:ext cx="2138362" cy="8223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sz="2400" b="0">
                <a:solidFill>
                  <a:srgbClr val="FF0000"/>
                </a:solidFill>
                <a:ea typeface="MS PGothic" pitchFamily="34" charset="-128"/>
                <a:cs typeface="Angsana New" pitchFamily="18" charset="-34"/>
              </a:rPr>
              <a:t>free vector </a:t>
            </a:r>
          </a:p>
          <a:p>
            <a:pPr algn="l"/>
            <a:r>
              <a:rPr lang="en-US" altLang="ja-JP" sz="2400" b="0">
                <a:solidFill>
                  <a:srgbClr val="FF0000"/>
                </a:solidFill>
                <a:ea typeface="MS PGothic" pitchFamily="34" charset="-128"/>
                <a:cs typeface="Angsana New" pitchFamily="18" charset="-34"/>
              </a:rPr>
              <a:t>(“math” vector)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81" grpId="0" animBg="1"/>
      <p:bldP spid="7585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ngsana New"/>
      </a:majorFont>
      <a:minorFont>
        <a:latin typeface="Times New Roman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5404</TotalTime>
  <Words>1194</Words>
  <Application>Microsoft Office PowerPoint</Application>
  <PresentationFormat>Overhead</PresentationFormat>
  <Paragraphs>245</Paragraphs>
  <Slides>21</Slides>
  <Notes>21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ＭＳ Ｐゴシック</vt:lpstr>
      <vt:lpstr>Angsana New</vt:lpstr>
      <vt:lpstr>Arial</vt:lpstr>
      <vt:lpstr>Times New Roman</vt:lpstr>
      <vt:lpstr>Wingdings</vt:lpstr>
      <vt:lpstr>Default Design</vt:lpstr>
      <vt:lpstr>Equation</vt:lpstr>
      <vt:lpstr>Image</vt:lpstr>
      <vt:lpstr>PowerPoint Presentation</vt:lpstr>
      <vt:lpstr>PowerPoint Presentation</vt:lpstr>
      <vt:lpstr>Textbook</vt:lpstr>
      <vt:lpstr>PowerPoint Presentation</vt:lpstr>
      <vt:lpstr>Mechanics #2</vt:lpstr>
      <vt:lpstr>PowerPoint Presentation</vt:lpstr>
      <vt:lpstr>PowerPoint Presentation</vt:lpstr>
      <vt:lpstr>PowerPoint Presentation</vt:lpstr>
      <vt:lpstr>PowerPoint Presentation</vt:lpstr>
      <vt:lpstr>Manipulation</vt:lpstr>
      <vt:lpstr>PowerPoint Presentation</vt:lpstr>
      <vt:lpstr>PowerPoint Presentation</vt:lpstr>
      <vt:lpstr>Physical Quantity of Vector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 com</dc:creator>
  <cp:lastModifiedBy>Mohammed Mahmood</cp:lastModifiedBy>
  <cp:revision>160</cp:revision>
  <dcterms:created xsi:type="dcterms:W3CDTF">2002-05-20T05:12:16Z</dcterms:created>
  <dcterms:modified xsi:type="dcterms:W3CDTF">2018-11-14T16:17:18Z</dcterms:modified>
</cp:coreProperties>
</file>